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5143500" cx="9144000"/>
  <p:notesSz cx="6858000" cy="9144000"/>
  <p:embeddedFontLst>
    <p:embeddedFont>
      <p:font typeface="Montserrat"/>
      <p:regular r:id="rId80"/>
      <p:bold r:id="rId81"/>
      <p:italic r:id="rId82"/>
      <p:boldItalic r:id="rId83"/>
    </p:embeddedFont>
    <p:embeddedFont>
      <p:font typeface="La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ato-regular.fntdata"/><Relationship Id="rId83" Type="http://schemas.openxmlformats.org/officeDocument/2006/relationships/font" Target="fonts/Montserrat-boldItalic.fntdata"/><Relationship Id="rId42" Type="http://schemas.openxmlformats.org/officeDocument/2006/relationships/slide" Target="slides/slide37.xml"/><Relationship Id="rId86" Type="http://schemas.openxmlformats.org/officeDocument/2006/relationships/font" Target="fonts/Lato-italic.fntdata"/><Relationship Id="rId41" Type="http://schemas.openxmlformats.org/officeDocument/2006/relationships/slide" Target="slides/slide36.xml"/><Relationship Id="rId85" Type="http://schemas.openxmlformats.org/officeDocument/2006/relationships/font" Target="fonts/Lato-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Lato-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b65327b7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b65327b7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b734873b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b734873b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b65327b7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4b65327b7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b65327b7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4b65327b7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b73487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b734873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b734873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b734873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8dcfb5a1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8dcfb5a1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8dcfb5a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8dcfb5a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8dcfb5a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8dcfb5a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8dcfb5a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8dcfb5a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b65327b7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b65327b7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8dcfb5a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8dcfb5a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8dcfb5a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8dcfb5a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8dcfb5a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8dcfb5a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8dcfb5a1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8dcfb5a1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8dcfb5a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8dcfb5a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b65327b7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b65327b7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8dcfb5a1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8dcfb5a1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8dcfb5a1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8dcfb5a1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8dcfb5a1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8dcfb5a1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8dcfb5a1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8dcfb5a1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b65327b7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b65327b7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8dcfb5a13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8dcfb5a13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8dcfb5a13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8dcfb5a13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8dcfb5a13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8dcfb5a13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8dcfb5a1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8dcfb5a1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8dcfb5a1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8dcfb5a1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8dcfb5a1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8dcfb5a1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8dcfb5a1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8dcfb5a1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8dcfb5a1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8dcfb5a1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8dcfb5a1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8dcfb5a1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8dcfb5a1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8dcfb5a1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b65327b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b65327b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8dcfb5a1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8dcfb5a1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8dcfb5a1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8dcfb5a1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8dcfb5a1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8dcfb5a1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8dcfb5a13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8dcfb5a1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8dcfb5a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8dcfb5a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8dcfb5a1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8dcfb5a1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8dcfb5a1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8dcfb5a1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8dcfb5a1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8dcfb5a1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8dcfb5a1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8dcfb5a1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8dcfb5a1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38dcfb5a1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b65327b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b65327b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8dcfb5a13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8dcfb5a13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8dcfb5a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38dcfb5a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b65327b7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b65327b7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4b65327b7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4b65327b7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8dcfb5a1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8dcfb5a1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8dcfb5a1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8dcfb5a1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8dcfb5a1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8dcfb5a1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38dcfb5a13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38dcfb5a1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8dcfb5a13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8dcfb5a13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4b65327b7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4b65327b7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8dcfb5a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8dcfb5a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8dcfb5a13_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8dcfb5a13_8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8dcfb5a1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8dcfb5a1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8dcfb5a1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38dcfb5a1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8dcfb5a13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8dcfb5a13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8dcfb5a13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38dcfb5a13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8dcfb5a13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8dcfb5a13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8dcfb5a1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8dcfb5a1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8dcfb5a13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8dcfb5a13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8dcfb5a13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8dcfb5a13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8dcfb5a13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8dcfb5a13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b65327b7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b65327b7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8dcfb5a13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8dcfb5a13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8dcfb5a13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38dcfb5a13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8dcfb5a13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8dcfb5a13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8dcfb5a13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38dcfb5a13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8dcfb5a13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8dcfb5a13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b65327b7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b65327b7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b65327b7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b65327b7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mailto:email@email.com"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git-scm.com/downloads" TargetMode="External"/><Relationship Id="rId4" Type="http://schemas.openxmlformats.org/officeDocument/2006/relationships/hyperlink" Target="https://desktop.github.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vandalsuidaho-my.sharepoint.com/personal/jbeeston_uidaho_edu/_layouts/15/onedrive.aspx?id=%2Fpersonal%2Fjbeeston%5Fuidaho%5Fedu%2FDocuments%2FCS383%2FChampion%2F03%5FChampion%5Ftemplate%2Epdf&amp;parent=%2Fpersonal%2Fjbeeston%5Fuidaho%5Fedu%2FDocuments%2FCS383%2FChampion&amp;ga=1"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vandalsuidaho-my.sharepoint.com/personal/jbeeston_uidaho_edu/_layouts/15/onedrive.aspx?id=%2Fpersonal%2Fjbeeston%5Fuidaho%5Fedu%2FDocuments%2FCS383%2FRFP%2F01%5FRFP%5Ftemplate%5Ffor%5FCS383%2Epdf&amp;parent=%2Fpersonal%2Fjbeeston%5Fuidaho%5Fedu%2FDocuments%2FCS383%2FRFP&amp;ga=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Lead 1</a:t>
            </a:r>
            <a:endParaRPr/>
          </a:p>
          <a:p>
            <a:pPr indent="0" lvl="0" marL="0" rtl="0" algn="l">
              <a:spcBef>
                <a:spcPts val="0"/>
              </a:spcBef>
              <a:spcAft>
                <a:spcPts val="0"/>
              </a:spcAft>
              <a:buNone/>
            </a:pPr>
            <a:r>
              <a:rPr lang="en"/>
              <a:t>Presentation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Presented by: Dawson Burgess, Bryce Hendrickson, Cole Halvorson</a:t>
            </a:r>
            <a:endParaRPr/>
          </a:p>
        </p:txBody>
      </p:sp>
      <p:pic>
        <p:nvPicPr>
          <p:cNvPr id="136" name="Google Shape;136;p13"/>
          <p:cNvPicPr preferRelativeResize="0"/>
          <p:nvPr/>
        </p:nvPicPr>
        <p:blipFill>
          <a:blip r:embed="rId3">
            <a:alphaModFix/>
          </a:blip>
          <a:stretch>
            <a:fillRect/>
          </a:stretch>
        </p:blipFill>
        <p:spPr>
          <a:xfrm>
            <a:off x="304800" y="3157300"/>
            <a:ext cx="3232353" cy="1818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Git: Getting Started | Command line version - Bryce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Git: Getting Started - Overview</a:t>
            </a:r>
            <a:endParaRPr/>
          </a:p>
        </p:txBody>
      </p:sp>
      <p:sp>
        <p:nvSpPr>
          <p:cNvPr id="197" name="Google Shape;197;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Account creation</a:t>
            </a:r>
            <a:endParaRPr sz="2000"/>
          </a:p>
          <a:p>
            <a:pPr indent="-355600" lvl="0" marL="457200" rtl="0" algn="l">
              <a:spcBef>
                <a:spcPts val="0"/>
              </a:spcBef>
              <a:spcAft>
                <a:spcPts val="0"/>
              </a:spcAft>
              <a:buSzPts val="2000"/>
              <a:buChar char="●"/>
            </a:pPr>
            <a:r>
              <a:rPr lang="en" sz="2000"/>
              <a:t>Creating a repository</a:t>
            </a:r>
            <a:endParaRPr sz="2000"/>
          </a:p>
          <a:p>
            <a:pPr indent="-355600" lvl="0" marL="457200" rtl="0" algn="l">
              <a:spcBef>
                <a:spcPts val="0"/>
              </a:spcBef>
              <a:spcAft>
                <a:spcPts val="0"/>
              </a:spcAft>
              <a:buSzPts val="2000"/>
              <a:buChar char="●"/>
            </a:pPr>
            <a:r>
              <a:rPr lang="en" sz="2000"/>
              <a:t>Installing Git </a:t>
            </a:r>
            <a:r>
              <a:rPr lang="en" sz="2000"/>
              <a:t>access</a:t>
            </a:r>
            <a:r>
              <a:rPr lang="en" sz="2000"/>
              <a:t> for PC (Git bash) &amp; Mac (Command Line)</a:t>
            </a:r>
            <a:endParaRPr sz="2000"/>
          </a:p>
          <a:p>
            <a:pPr indent="-355600" lvl="0" marL="457200" rtl="0" algn="l">
              <a:spcBef>
                <a:spcPts val="0"/>
              </a:spcBef>
              <a:spcAft>
                <a:spcPts val="0"/>
              </a:spcAft>
              <a:buSzPts val="2000"/>
              <a:buChar char="●"/>
            </a:pPr>
            <a:r>
              <a:rPr lang="en" sz="2000"/>
              <a:t>Setting up an access tokens</a:t>
            </a:r>
            <a:endParaRPr sz="2000"/>
          </a:p>
          <a:p>
            <a:pPr indent="-355600" lvl="0" marL="457200" rtl="0" algn="l">
              <a:spcBef>
                <a:spcPts val="0"/>
              </a:spcBef>
              <a:spcAft>
                <a:spcPts val="0"/>
              </a:spcAft>
              <a:buSzPts val="2000"/>
              <a:buChar char="●"/>
            </a:pPr>
            <a:r>
              <a:rPr lang="en" sz="2000"/>
              <a:t>Git global variables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97500" y="393750"/>
            <a:ext cx="71994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Account Creation | </a:t>
            </a:r>
            <a:r>
              <a:rPr lang="en" sz="1800">
                <a:latin typeface="Lato"/>
                <a:ea typeface="Lato"/>
                <a:cs typeface="Lato"/>
                <a:sym typeface="Lato"/>
              </a:rPr>
              <a:t>github.com</a:t>
            </a:r>
            <a:endParaRPr/>
          </a:p>
        </p:txBody>
      </p:sp>
      <p:sp>
        <p:nvSpPr>
          <p:cNvPr id="203" name="Google Shape;203;p24"/>
          <p:cNvSpPr txBox="1"/>
          <p:nvPr>
            <p:ph idx="1" type="body"/>
          </p:nvPr>
        </p:nvSpPr>
        <p:spPr>
          <a:xfrm>
            <a:off x="922525" y="1363800"/>
            <a:ext cx="2473500" cy="241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Start with creating an account for GitHub </a:t>
            </a:r>
            <a:endParaRPr sz="1800"/>
          </a:p>
        </p:txBody>
      </p:sp>
      <p:pic>
        <p:nvPicPr>
          <p:cNvPr id="204" name="Google Shape;204;p24"/>
          <p:cNvPicPr preferRelativeResize="0"/>
          <p:nvPr/>
        </p:nvPicPr>
        <p:blipFill>
          <a:blip r:embed="rId3">
            <a:alphaModFix/>
          </a:blip>
          <a:stretch>
            <a:fillRect/>
          </a:stretch>
        </p:blipFill>
        <p:spPr>
          <a:xfrm>
            <a:off x="194288" y="2692075"/>
            <a:ext cx="3873276" cy="2358849"/>
          </a:xfrm>
          <a:prstGeom prst="rect">
            <a:avLst/>
          </a:prstGeom>
          <a:noFill/>
          <a:ln>
            <a:noFill/>
          </a:ln>
        </p:spPr>
      </p:pic>
      <p:sp>
        <p:nvSpPr>
          <p:cNvPr id="205" name="Google Shape;205;p24"/>
          <p:cNvSpPr txBox="1"/>
          <p:nvPr/>
        </p:nvSpPr>
        <p:spPr>
          <a:xfrm>
            <a:off x="2992700" y="1363800"/>
            <a:ext cx="1889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Enter email and create a password</a:t>
            </a:r>
            <a:endParaRPr sz="1800">
              <a:solidFill>
                <a:schemeClr val="lt1"/>
              </a:solidFill>
              <a:latin typeface="Lato"/>
              <a:ea typeface="Lato"/>
              <a:cs typeface="Lato"/>
              <a:sym typeface="Lato"/>
            </a:endParaRPr>
          </a:p>
        </p:txBody>
      </p:sp>
      <p:pic>
        <p:nvPicPr>
          <p:cNvPr id="206" name="Google Shape;206;p24"/>
          <p:cNvPicPr preferRelativeResize="0"/>
          <p:nvPr/>
        </p:nvPicPr>
        <p:blipFill>
          <a:blip r:embed="rId4">
            <a:alphaModFix/>
          </a:blip>
          <a:stretch>
            <a:fillRect/>
          </a:stretch>
        </p:blipFill>
        <p:spPr>
          <a:xfrm>
            <a:off x="4219963" y="2525150"/>
            <a:ext cx="4348783" cy="2465950"/>
          </a:xfrm>
          <a:prstGeom prst="rect">
            <a:avLst/>
          </a:prstGeom>
          <a:noFill/>
          <a:ln>
            <a:noFill/>
          </a:ln>
        </p:spPr>
      </p:pic>
      <p:sp>
        <p:nvSpPr>
          <p:cNvPr id="207" name="Google Shape;207;p24"/>
          <p:cNvSpPr txBox="1"/>
          <p:nvPr/>
        </p:nvSpPr>
        <p:spPr>
          <a:xfrm>
            <a:off x="5044450" y="1363800"/>
            <a:ext cx="3325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Enter a username</a:t>
            </a:r>
            <a:endParaRPr sz="18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Account Creation | </a:t>
            </a:r>
            <a:r>
              <a:rPr lang="en" sz="1800">
                <a:latin typeface="Lato"/>
                <a:ea typeface="Lato"/>
                <a:cs typeface="Lato"/>
                <a:sym typeface="Lato"/>
              </a:rPr>
              <a:t>github.com</a:t>
            </a:r>
            <a:endParaRPr/>
          </a:p>
        </p:txBody>
      </p:sp>
      <p:sp>
        <p:nvSpPr>
          <p:cNvPr id="213" name="Google Shape;213;p2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Verify email </a:t>
            </a:r>
            <a:endParaRPr sz="1800"/>
          </a:p>
        </p:txBody>
      </p:sp>
      <p:sp>
        <p:nvSpPr>
          <p:cNvPr id="214" name="Google Shape;214;p2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5" name="Google Shape;215;p25"/>
          <p:cNvPicPr preferRelativeResize="0"/>
          <p:nvPr/>
        </p:nvPicPr>
        <p:blipFill>
          <a:blip r:embed="rId3">
            <a:alphaModFix/>
          </a:blip>
          <a:stretch>
            <a:fillRect/>
          </a:stretch>
        </p:blipFill>
        <p:spPr>
          <a:xfrm>
            <a:off x="1297488" y="2055400"/>
            <a:ext cx="5895975" cy="2724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Creating a repository</a:t>
            </a:r>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Sign in at github.com &amp; click “Create a new repository”</a:t>
            </a:r>
            <a:endParaRPr sz="1800"/>
          </a:p>
        </p:txBody>
      </p:sp>
      <p:pic>
        <p:nvPicPr>
          <p:cNvPr id="222" name="Google Shape;222;p26"/>
          <p:cNvPicPr preferRelativeResize="0"/>
          <p:nvPr/>
        </p:nvPicPr>
        <p:blipFill>
          <a:blip r:embed="rId3">
            <a:alphaModFix/>
          </a:blip>
          <a:stretch>
            <a:fillRect/>
          </a:stretch>
        </p:blipFill>
        <p:spPr>
          <a:xfrm>
            <a:off x="1297500" y="2190127"/>
            <a:ext cx="5139574" cy="219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Creating a repository</a:t>
            </a:r>
            <a:endParaRPr/>
          </a:p>
        </p:txBody>
      </p:sp>
      <p:sp>
        <p:nvSpPr>
          <p:cNvPr id="228" name="Google Shape;228;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Name</a:t>
            </a:r>
            <a:endParaRPr/>
          </a:p>
          <a:p>
            <a:pPr indent="-311150" lvl="0" marL="457200" rtl="0" algn="l">
              <a:spcBef>
                <a:spcPts val="0"/>
              </a:spcBef>
              <a:spcAft>
                <a:spcPts val="0"/>
              </a:spcAft>
              <a:buSzPts val="1300"/>
              <a:buChar char="●"/>
            </a:pPr>
            <a:r>
              <a:rPr lang="en"/>
              <a:t>Description</a:t>
            </a:r>
            <a:endParaRPr/>
          </a:p>
          <a:p>
            <a:pPr indent="-311150" lvl="0" marL="457200" rtl="0" algn="l">
              <a:spcBef>
                <a:spcPts val="0"/>
              </a:spcBef>
              <a:spcAft>
                <a:spcPts val="0"/>
              </a:spcAft>
              <a:buSzPts val="1300"/>
              <a:buChar char="●"/>
            </a:pPr>
            <a:r>
              <a:rPr lang="en"/>
              <a:t>Public / Private</a:t>
            </a:r>
            <a:endParaRPr/>
          </a:p>
          <a:p>
            <a:pPr indent="-311150" lvl="0" marL="457200" rtl="0" algn="l">
              <a:spcBef>
                <a:spcPts val="0"/>
              </a:spcBef>
              <a:spcAft>
                <a:spcPts val="0"/>
              </a:spcAft>
              <a:buSzPts val="1300"/>
              <a:buChar char="●"/>
            </a:pPr>
            <a:r>
              <a:rPr lang="en"/>
              <a:t>README?</a:t>
            </a:r>
            <a:endParaRPr/>
          </a:p>
          <a:p>
            <a:pPr indent="-311150" lvl="0" marL="457200" rtl="0" algn="l">
              <a:spcBef>
                <a:spcPts val="0"/>
              </a:spcBef>
              <a:spcAft>
                <a:spcPts val="0"/>
              </a:spcAft>
              <a:buSzPts val="1300"/>
              <a:buChar char="●"/>
            </a:pPr>
            <a:r>
              <a:rPr lang="en"/>
              <a:t>Gitignore?</a:t>
            </a:r>
            <a:endParaRPr/>
          </a:p>
          <a:p>
            <a:pPr indent="-311150" lvl="0" marL="457200" rtl="0" algn="l">
              <a:spcBef>
                <a:spcPts val="0"/>
              </a:spcBef>
              <a:spcAft>
                <a:spcPts val="0"/>
              </a:spcAft>
              <a:buSzPts val="1300"/>
              <a:buChar char="●"/>
            </a:pPr>
            <a:r>
              <a:rPr lang="en"/>
              <a:t>License?</a:t>
            </a:r>
            <a:endParaRPr/>
          </a:p>
        </p:txBody>
      </p:sp>
      <p:pic>
        <p:nvPicPr>
          <p:cNvPr id="229" name="Google Shape;229;p27"/>
          <p:cNvPicPr preferRelativeResize="0"/>
          <p:nvPr/>
        </p:nvPicPr>
        <p:blipFill>
          <a:blip r:embed="rId3">
            <a:alphaModFix/>
          </a:blip>
          <a:stretch>
            <a:fillRect/>
          </a:stretch>
        </p:blipFill>
        <p:spPr>
          <a:xfrm>
            <a:off x="4401549" y="918350"/>
            <a:ext cx="3934851" cy="4209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 Set up Repository for Collaboration</a:t>
            </a:r>
            <a:endParaRPr/>
          </a:p>
        </p:txBody>
      </p:sp>
      <p:sp>
        <p:nvSpPr>
          <p:cNvPr id="235" name="Google Shape;235;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Navigate to repository settings</a:t>
            </a:r>
            <a:endParaRPr/>
          </a:p>
          <a:p>
            <a:pPr indent="-311150" lvl="0" marL="457200" rtl="0" algn="l">
              <a:spcBef>
                <a:spcPts val="0"/>
              </a:spcBef>
              <a:spcAft>
                <a:spcPts val="0"/>
              </a:spcAft>
              <a:buSzPts val="1300"/>
              <a:buChar char="●"/>
            </a:pPr>
            <a:r>
              <a:rPr lang="en"/>
              <a:t>Click on collaborators </a:t>
            </a:r>
            <a:endParaRPr/>
          </a:p>
          <a:p>
            <a:pPr indent="-311150" lvl="0" marL="457200" rtl="0" algn="l">
              <a:spcBef>
                <a:spcPts val="0"/>
              </a:spcBef>
              <a:spcAft>
                <a:spcPts val="0"/>
              </a:spcAft>
              <a:buSzPts val="1300"/>
              <a:buChar char="●"/>
            </a:pPr>
            <a:r>
              <a:rPr lang="en"/>
              <a:t>Click add people &amp; add all usernames of collaborating members.</a:t>
            </a:r>
            <a:endParaRPr/>
          </a:p>
        </p:txBody>
      </p:sp>
      <p:pic>
        <p:nvPicPr>
          <p:cNvPr id="236" name="Google Shape;236;p28"/>
          <p:cNvPicPr preferRelativeResize="0"/>
          <p:nvPr/>
        </p:nvPicPr>
        <p:blipFill>
          <a:blip r:embed="rId3">
            <a:alphaModFix/>
          </a:blip>
          <a:stretch>
            <a:fillRect/>
          </a:stretch>
        </p:blipFill>
        <p:spPr>
          <a:xfrm>
            <a:off x="1297500" y="2408502"/>
            <a:ext cx="4485524" cy="207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Installing Git on Local Machine</a:t>
            </a:r>
            <a:endParaRPr/>
          </a:p>
        </p:txBody>
      </p:sp>
      <p:sp>
        <p:nvSpPr>
          <p:cNvPr id="242" name="Google Shape;242;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Mac - Git comes preinstalled on macOS</a:t>
            </a:r>
            <a:endParaRPr sz="1800"/>
          </a:p>
          <a:p>
            <a:pPr indent="-342900" lvl="0" marL="457200" rtl="0" algn="l">
              <a:spcBef>
                <a:spcPts val="0"/>
              </a:spcBef>
              <a:spcAft>
                <a:spcPts val="0"/>
              </a:spcAft>
              <a:buSzPts val="1800"/>
              <a:buChar char="●"/>
            </a:pPr>
            <a:r>
              <a:rPr lang="en" sz="1800"/>
              <a:t>Pc - Must download Git </a:t>
            </a:r>
            <a:endParaRPr sz="1800"/>
          </a:p>
          <a:p>
            <a:pPr indent="-342900" lvl="1" marL="914400" rtl="0" algn="l">
              <a:spcBef>
                <a:spcPts val="0"/>
              </a:spcBef>
              <a:spcAft>
                <a:spcPts val="0"/>
              </a:spcAft>
              <a:buSzPts val="1800"/>
              <a:buChar char="○"/>
            </a:pPr>
            <a:r>
              <a:rPr lang="en" sz="1800"/>
              <a:t>Most popular </a:t>
            </a:r>
            <a:r>
              <a:rPr lang="en" sz="1800"/>
              <a:t>variant</a:t>
            </a:r>
            <a:r>
              <a:rPr lang="en" sz="1800"/>
              <a:t> is </a:t>
            </a:r>
            <a:r>
              <a:rPr lang="en" sz="1800"/>
              <a:t>Git Bash</a:t>
            </a:r>
            <a:endParaRPr sz="1800"/>
          </a:p>
          <a:p>
            <a:pPr indent="0" lvl="0" marL="0" rtl="0" algn="l">
              <a:spcBef>
                <a:spcPts val="1200"/>
              </a:spcBef>
              <a:spcAft>
                <a:spcPts val="120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how to interact with GitHub</a:t>
            </a:r>
            <a:endParaRPr/>
          </a:p>
        </p:txBody>
      </p:sp>
      <p:sp>
        <p:nvSpPr>
          <p:cNvPr id="248" name="Google Shape;248;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PC - right click and bring up Git Bash</a:t>
            </a:r>
            <a:endParaRPr sz="1800"/>
          </a:p>
          <a:p>
            <a:pPr indent="-342900" lvl="0" marL="457200" rtl="0" algn="l">
              <a:spcBef>
                <a:spcPts val="0"/>
              </a:spcBef>
              <a:spcAft>
                <a:spcPts val="0"/>
              </a:spcAft>
              <a:buSzPts val="1800"/>
              <a:buChar char="●"/>
            </a:pPr>
            <a:r>
              <a:rPr lang="en" sz="1800"/>
              <a:t>Mac - go to command line</a:t>
            </a:r>
            <a:endParaRPr sz="1800"/>
          </a:p>
          <a:p>
            <a:pPr indent="0" lvl="0" marL="0" rtl="0" algn="l">
              <a:spcBef>
                <a:spcPts val="1200"/>
              </a:spcBef>
              <a:spcAft>
                <a:spcPts val="1200"/>
              </a:spcAft>
              <a:buNone/>
            </a:pPr>
            <a:r>
              <a:t/>
            </a:r>
            <a:endParaRPr sz="1800"/>
          </a:p>
        </p:txBody>
      </p:sp>
      <p:pic>
        <p:nvPicPr>
          <p:cNvPr id="249" name="Google Shape;249;p30"/>
          <p:cNvPicPr preferRelativeResize="0"/>
          <p:nvPr/>
        </p:nvPicPr>
        <p:blipFill>
          <a:blip r:embed="rId3">
            <a:alphaModFix/>
          </a:blip>
          <a:stretch>
            <a:fillRect/>
          </a:stretch>
        </p:blipFill>
        <p:spPr>
          <a:xfrm>
            <a:off x="5604138" y="1387738"/>
            <a:ext cx="2619375" cy="2962275"/>
          </a:xfrm>
          <a:prstGeom prst="rect">
            <a:avLst/>
          </a:prstGeom>
          <a:noFill/>
          <a:ln>
            <a:noFill/>
          </a:ln>
        </p:spPr>
      </p:pic>
      <p:pic>
        <p:nvPicPr>
          <p:cNvPr id="250" name="Google Shape;250;p30"/>
          <p:cNvPicPr preferRelativeResize="0"/>
          <p:nvPr/>
        </p:nvPicPr>
        <p:blipFill>
          <a:blip r:embed="rId4">
            <a:alphaModFix/>
          </a:blip>
          <a:stretch>
            <a:fillRect/>
          </a:stretch>
        </p:blipFill>
        <p:spPr>
          <a:xfrm>
            <a:off x="2358775" y="2290900"/>
            <a:ext cx="3245365" cy="205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Login</a:t>
            </a:r>
            <a:endParaRPr/>
          </a:p>
        </p:txBody>
      </p:sp>
      <p:sp>
        <p:nvSpPr>
          <p:cNvPr id="256" name="Google Shape;256;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Must login to git to </a:t>
            </a:r>
            <a:r>
              <a:rPr lang="en" sz="1800"/>
              <a:t>access GitHub</a:t>
            </a:r>
            <a:endParaRPr sz="1800"/>
          </a:p>
          <a:p>
            <a:pPr indent="-342900" lvl="0" marL="457200" rtl="0" algn="l">
              <a:spcBef>
                <a:spcPts val="0"/>
              </a:spcBef>
              <a:spcAft>
                <a:spcPts val="0"/>
              </a:spcAft>
              <a:buSzPts val="1800"/>
              <a:buChar char="●"/>
            </a:pPr>
            <a:r>
              <a:rPr lang="en" sz="1800"/>
              <a:t>Must establish username, email &amp; password</a:t>
            </a:r>
            <a:endParaRPr sz="1800"/>
          </a:p>
          <a:p>
            <a:pPr indent="-342900" lvl="1" marL="914400" rtl="0" algn="l">
              <a:spcBef>
                <a:spcPts val="0"/>
              </a:spcBef>
              <a:spcAft>
                <a:spcPts val="0"/>
              </a:spcAft>
              <a:buSzPts val="1800"/>
              <a:buChar char="○"/>
            </a:pPr>
            <a:r>
              <a:rPr lang="en" sz="1800"/>
              <a:t>Do not establish account password for local git - use a personal access token instead</a:t>
            </a:r>
            <a:endParaRPr sz="1800"/>
          </a:p>
          <a:p>
            <a:pPr indent="-342900" lvl="2" marL="1371600" rtl="0" algn="l">
              <a:spcBef>
                <a:spcPts val="0"/>
              </a:spcBef>
              <a:spcAft>
                <a:spcPts val="0"/>
              </a:spcAft>
              <a:buSzPts val="1800"/>
              <a:buChar char="■"/>
            </a:pPr>
            <a:r>
              <a:rPr lang="en" sz="1800"/>
              <a:t>Why?</a:t>
            </a:r>
            <a:endParaRPr sz="1800"/>
          </a:p>
          <a:p>
            <a:pPr indent="-342900" lvl="0" marL="457200" rtl="0" algn="l">
              <a:spcBef>
                <a:spcPts val="0"/>
              </a:spcBef>
              <a:spcAft>
                <a:spcPts val="0"/>
              </a:spcAft>
              <a:buSzPts val="1800"/>
              <a:buChar char="●"/>
            </a:pPr>
            <a:r>
              <a:rPr lang="en" sz="1800"/>
              <a:t>Must configure login credentials</a:t>
            </a:r>
            <a:endParaRPr sz="1800"/>
          </a:p>
          <a:p>
            <a:pPr indent="-342900" lvl="0" marL="457200" rtl="0" algn="l">
              <a:spcBef>
                <a:spcPts val="0"/>
              </a:spcBef>
              <a:spcAft>
                <a:spcPts val="0"/>
              </a:spcAft>
              <a:buSzPts val="1800"/>
              <a:buChar char="●"/>
            </a:pPr>
            <a:r>
              <a:rPr lang="en" sz="1800"/>
              <a:t>Must proc access request</a:t>
            </a:r>
            <a:endParaRPr sz="1800"/>
          </a:p>
          <a:p>
            <a:pPr indent="-342900" lvl="1" marL="914400" rtl="0" algn="l">
              <a:spcBef>
                <a:spcPts val="0"/>
              </a:spcBef>
              <a:spcAft>
                <a:spcPts val="0"/>
              </a:spcAft>
              <a:buSzPts val="1800"/>
              <a:buChar char="○"/>
            </a:pPr>
            <a:r>
              <a:rPr lang="en" sz="1800"/>
              <a:t>Usually from a pull request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0000"/>
                </a:solidFill>
              </a:rPr>
              <a:t>Important</a:t>
            </a:r>
            <a:r>
              <a:rPr lang="en"/>
              <a:t> Due Dates coming up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Personal </a:t>
            </a:r>
            <a:r>
              <a:rPr lang="en"/>
              <a:t>Access</a:t>
            </a:r>
            <a:r>
              <a:rPr lang="en"/>
              <a:t> Tokens</a:t>
            </a:r>
            <a:endParaRPr/>
          </a:p>
        </p:txBody>
      </p:sp>
      <p:sp>
        <p:nvSpPr>
          <p:cNvPr id="262" name="Google Shape;262;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Navigate to your GitHub account</a:t>
            </a:r>
            <a:endParaRPr sz="1800"/>
          </a:p>
          <a:p>
            <a:pPr indent="-342900" lvl="1" marL="914400" rtl="0" algn="l">
              <a:spcBef>
                <a:spcPts val="0"/>
              </a:spcBef>
              <a:spcAft>
                <a:spcPts val="0"/>
              </a:spcAft>
              <a:buSzPts val="1800"/>
              <a:buChar char="○"/>
            </a:pPr>
            <a:r>
              <a:rPr lang="en" sz="1800"/>
              <a:t>GitHub -&gt; </a:t>
            </a:r>
            <a:r>
              <a:rPr lang="en" sz="1800"/>
              <a:t>Profile</a:t>
            </a:r>
            <a:r>
              <a:rPr lang="en" sz="1800"/>
              <a:t> settings -&gt; </a:t>
            </a:r>
            <a:r>
              <a:rPr lang="en" sz="1800"/>
              <a:t>Developer</a:t>
            </a:r>
            <a:r>
              <a:rPr lang="en" sz="1800"/>
              <a:t> settings -&gt; Personal </a:t>
            </a:r>
            <a:r>
              <a:rPr lang="en" sz="1800"/>
              <a:t>Access</a:t>
            </a:r>
            <a:r>
              <a:rPr lang="en" sz="1800"/>
              <a:t> tokens -&gt; Generate new token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Personal Access Tokens Continued</a:t>
            </a:r>
            <a:endParaRPr/>
          </a:p>
        </p:txBody>
      </p:sp>
      <p:pic>
        <p:nvPicPr>
          <p:cNvPr id="268" name="Google Shape;268;p33"/>
          <p:cNvPicPr preferRelativeResize="0"/>
          <p:nvPr/>
        </p:nvPicPr>
        <p:blipFill rotWithShape="1">
          <a:blip r:embed="rId3">
            <a:alphaModFix/>
          </a:blip>
          <a:srcRect b="0" l="28377" r="0" t="0"/>
          <a:stretch/>
        </p:blipFill>
        <p:spPr>
          <a:xfrm>
            <a:off x="4754375" y="1188350"/>
            <a:ext cx="4358174" cy="2751850"/>
          </a:xfrm>
          <a:prstGeom prst="rect">
            <a:avLst/>
          </a:prstGeom>
          <a:noFill/>
          <a:ln>
            <a:noFill/>
          </a:ln>
        </p:spPr>
      </p:pic>
      <p:sp>
        <p:nvSpPr>
          <p:cNvPr id="269" name="Google Shape;269;p33"/>
          <p:cNvSpPr txBox="1"/>
          <p:nvPr>
            <p:ph idx="1" type="body"/>
          </p:nvPr>
        </p:nvSpPr>
        <p:spPr>
          <a:xfrm>
            <a:off x="802250" y="1560475"/>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Note</a:t>
            </a:r>
            <a:endParaRPr sz="1400"/>
          </a:p>
          <a:p>
            <a:pPr indent="-317500" lvl="0" marL="457200" rtl="0" algn="l">
              <a:spcBef>
                <a:spcPts val="0"/>
              </a:spcBef>
              <a:spcAft>
                <a:spcPts val="0"/>
              </a:spcAft>
              <a:buSzPts val="1400"/>
              <a:buChar char="●"/>
            </a:pPr>
            <a:r>
              <a:rPr lang="en" sz="1400"/>
              <a:t>Expiration</a:t>
            </a:r>
            <a:endParaRPr sz="1400"/>
          </a:p>
          <a:p>
            <a:pPr indent="-317500" lvl="0" marL="457200" rtl="0" algn="l">
              <a:spcBef>
                <a:spcPts val="0"/>
              </a:spcBef>
              <a:spcAft>
                <a:spcPts val="0"/>
              </a:spcAft>
              <a:buSzPts val="1400"/>
              <a:buChar char="●"/>
            </a:pPr>
            <a:r>
              <a:rPr lang="en" sz="1400"/>
              <a:t>Access</a:t>
            </a:r>
            <a:r>
              <a:rPr lang="en" sz="1400"/>
              <a:t> Scopes</a:t>
            </a:r>
            <a:endParaRPr sz="1400"/>
          </a:p>
          <a:p>
            <a:pPr indent="-317500" lvl="1" marL="914400" rtl="0" algn="l">
              <a:spcBef>
                <a:spcPts val="0"/>
              </a:spcBef>
              <a:spcAft>
                <a:spcPts val="0"/>
              </a:spcAft>
              <a:buSzPts val="1400"/>
              <a:buChar char="○"/>
            </a:pPr>
            <a:r>
              <a:rPr lang="en" sz="1400"/>
              <a:t>We will just use repo for our purposes</a:t>
            </a:r>
            <a:endParaRPr sz="1400"/>
          </a:p>
        </p:txBody>
      </p:sp>
      <p:pic>
        <p:nvPicPr>
          <p:cNvPr id="270" name="Google Shape;270;p33"/>
          <p:cNvPicPr preferRelativeResize="0"/>
          <p:nvPr/>
        </p:nvPicPr>
        <p:blipFill>
          <a:blip r:embed="rId4">
            <a:alphaModFix/>
          </a:blip>
          <a:stretch>
            <a:fillRect/>
          </a:stretch>
        </p:blipFill>
        <p:spPr>
          <a:xfrm>
            <a:off x="464195" y="2813645"/>
            <a:ext cx="4321699" cy="1658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Login Configurations</a:t>
            </a:r>
            <a:endParaRPr/>
          </a:p>
        </p:txBody>
      </p:sp>
      <p:sp>
        <p:nvSpPr>
          <p:cNvPr id="276" name="Google Shape;276;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git config --global user.name "username"</a:t>
            </a:r>
            <a:endParaRPr/>
          </a:p>
          <a:p>
            <a:pPr indent="-298450" lvl="1" marL="914400" rtl="0" algn="l">
              <a:spcBef>
                <a:spcPts val="0"/>
              </a:spcBef>
              <a:spcAft>
                <a:spcPts val="0"/>
              </a:spcAft>
              <a:buSzPts val="1100"/>
              <a:buChar char="○"/>
            </a:pPr>
            <a:r>
              <a:rPr lang="en"/>
              <a:t>Establish username</a:t>
            </a:r>
            <a:endParaRPr/>
          </a:p>
          <a:p>
            <a:pPr indent="-311150" lvl="0" marL="457200" rtl="0" algn="l">
              <a:spcBef>
                <a:spcPts val="0"/>
              </a:spcBef>
              <a:spcAft>
                <a:spcPts val="0"/>
              </a:spcAft>
              <a:buSzPts val="1300"/>
              <a:buChar char="●"/>
            </a:pPr>
            <a:r>
              <a:rPr lang="en"/>
              <a:t>git config --global user.email "</a:t>
            </a:r>
            <a:r>
              <a:rPr lang="en" u="sng">
                <a:solidFill>
                  <a:schemeClr val="hlink"/>
                </a:solidFill>
                <a:hlinkClick r:id="rId3"/>
              </a:rPr>
              <a:t>email@email.com</a:t>
            </a:r>
            <a:r>
              <a:rPr lang="en"/>
              <a:t>"</a:t>
            </a:r>
            <a:endParaRPr/>
          </a:p>
          <a:p>
            <a:pPr indent="-298450" lvl="1" marL="914400" rtl="0" algn="l">
              <a:spcBef>
                <a:spcPts val="0"/>
              </a:spcBef>
              <a:spcAft>
                <a:spcPts val="0"/>
              </a:spcAft>
              <a:buSzPts val="1100"/>
              <a:buChar char="○"/>
            </a:pPr>
            <a:r>
              <a:rPr lang="en"/>
              <a:t>Establish email</a:t>
            </a:r>
            <a:endParaRPr/>
          </a:p>
          <a:p>
            <a:pPr indent="-311150" lvl="0" marL="457200" rtl="0" algn="l">
              <a:spcBef>
                <a:spcPts val="0"/>
              </a:spcBef>
              <a:spcAft>
                <a:spcPts val="0"/>
              </a:spcAft>
              <a:buSzPts val="1300"/>
              <a:buChar char="●"/>
            </a:pPr>
            <a:r>
              <a:rPr lang="en"/>
              <a:t>git config --global credential.helper cache</a:t>
            </a:r>
            <a:endParaRPr/>
          </a:p>
          <a:p>
            <a:pPr indent="-298450" lvl="1" marL="914400" rtl="0" algn="l">
              <a:spcBef>
                <a:spcPts val="0"/>
              </a:spcBef>
              <a:spcAft>
                <a:spcPts val="0"/>
              </a:spcAft>
              <a:buSzPts val="1100"/>
              <a:buChar char="○"/>
            </a:pPr>
            <a:r>
              <a:rPr lang="en"/>
              <a:t>Saves password / access token from login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Git config -l</a:t>
            </a:r>
            <a:endParaRPr/>
          </a:p>
          <a:p>
            <a:pPr indent="-298450" lvl="1" marL="914400" rtl="0" algn="l">
              <a:spcBef>
                <a:spcPts val="0"/>
              </a:spcBef>
              <a:spcAft>
                <a:spcPts val="0"/>
              </a:spcAft>
              <a:buSzPts val="1100"/>
              <a:buChar char="○"/>
            </a:pPr>
            <a:r>
              <a:rPr lang="en"/>
              <a:t>Lists all config </a:t>
            </a:r>
            <a:r>
              <a:rPr lang="en"/>
              <a:t>settings</a:t>
            </a:r>
            <a:endParaRPr/>
          </a:p>
        </p:txBody>
      </p:sp>
      <p:pic>
        <p:nvPicPr>
          <p:cNvPr id="277" name="Google Shape;277;p34"/>
          <p:cNvPicPr preferRelativeResize="0"/>
          <p:nvPr/>
        </p:nvPicPr>
        <p:blipFill rotWithShape="1">
          <a:blip r:embed="rId4">
            <a:alphaModFix/>
          </a:blip>
          <a:srcRect b="0" l="0" r="36175" t="0"/>
          <a:stretch/>
        </p:blipFill>
        <p:spPr>
          <a:xfrm>
            <a:off x="5605800" y="842963"/>
            <a:ext cx="3538201" cy="345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Let’s login!</a:t>
            </a:r>
            <a:endParaRPr/>
          </a:p>
        </p:txBody>
      </p:sp>
      <p:sp>
        <p:nvSpPr>
          <p:cNvPr id="283" name="Google Shape;283;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Navigate to GitHub profile repositories</a:t>
            </a:r>
            <a:endParaRPr/>
          </a:p>
          <a:p>
            <a:pPr indent="-311150" lvl="0" marL="457200" rtl="0" algn="l">
              <a:spcBef>
                <a:spcPts val="0"/>
              </a:spcBef>
              <a:spcAft>
                <a:spcPts val="0"/>
              </a:spcAft>
              <a:buSzPts val="1300"/>
              <a:buChar char="●"/>
            </a:pPr>
            <a:r>
              <a:rPr lang="en"/>
              <a:t>Use the repository that was previously created &amp; </a:t>
            </a:r>
            <a:r>
              <a:rPr lang="en" u="sng"/>
              <a:t>copy </a:t>
            </a:r>
            <a:r>
              <a:rPr lang="en" u="sng"/>
              <a:t>the</a:t>
            </a:r>
            <a:r>
              <a:rPr lang="en" u="sng"/>
              <a:t> HTTPS link to the repository</a:t>
            </a:r>
            <a:endParaRPr u="sng"/>
          </a:p>
        </p:txBody>
      </p:sp>
      <p:pic>
        <p:nvPicPr>
          <p:cNvPr id="284" name="Google Shape;284;p35"/>
          <p:cNvPicPr preferRelativeResize="0"/>
          <p:nvPr/>
        </p:nvPicPr>
        <p:blipFill>
          <a:blip r:embed="rId3">
            <a:alphaModFix/>
          </a:blip>
          <a:stretch>
            <a:fillRect/>
          </a:stretch>
        </p:blipFill>
        <p:spPr>
          <a:xfrm>
            <a:off x="1297500" y="2142888"/>
            <a:ext cx="6915375" cy="2864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 Let’s login!</a:t>
            </a:r>
            <a:endParaRPr/>
          </a:p>
        </p:txBody>
      </p:sp>
      <p:sp>
        <p:nvSpPr>
          <p:cNvPr id="290" name="Google Shape;290;p36"/>
          <p:cNvSpPr txBox="1"/>
          <p:nvPr>
            <p:ph idx="1" type="body"/>
          </p:nvPr>
        </p:nvSpPr>
        <p:spPr>
          <a:xfrm>
            <a:off x="1269200" y="13078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Clone repository</a:t>
            </a:r>
            <a:endParaRPr/>
          </a:p>
          <a:p>
            <a:pPr indent="-311150" lvl="0" marL="457200" rtl="0" algn="l">
              <a:spcBef>
                <a:spcPts val="0"/>
              </a:spcBef>
              <a:spcAft>
                <a:spcPts val="0"/>
              </a:spcAft>
              <a:buSzPts val="1300"/>
              <a:buChar char="●"/>
            </a:pPr>
            <a:r>
              <a:rPr lang="en"/>
              <a:t>Request a pull once in repository</a:t>
            </a:r>
            <a:endParaRPr/>
          </a:p>
          <a:p>
            <a:pPr indent="-311150" lvl="0" marL="457200" rtl="0" algn="l">
              <a:spcBef>
                <a:spcPts val="0"/>
              </a:spcBef>
              <a:spcAft>
                <a:spcPts val="0"/>
              </a:spcAft>
              <a:buSzPts val="1300"/>
              <a:buChar char="●"/>
            </a:pPr>
            <a:r>
              <a:rPr lang="en"/>
              <a:t>Password request will appear on line pointed to by the arrow below - enter </a:t>
            </a:r>
            <a:r>
              <a:rPr lang="en"/>
              <a:t>personal</a:t>
            </a:r>
            <a:r>
              <a:rPr lang="en"/>
              <a:t> access token and never login again until token expires!</a:t>
            </a:r>
            <a:endParaRPr/>
          </a:p>
        </p:txBody>
      </p:sp>
      <p:pic>
        <p:nvPicPr>
          <p:cNvPr id="291" name="Google Shape;291;p36"/>
          <p:cNvPicPr preferRelativeResize="0"/>
          <p:nvPr/>
        </p:nvPicPr>
        <p:blipFill>
          <a:blip r:embed="rId3">
            <a:alphaModFix/>
          </a:blip>
          <a:stretch>
            <a:fillRect/>
          </a:stretch>
        </p:blipFill>
        <p:spPr>
          <a:xfrm>
            <a:off x="1297500" y="2337175"/>
            <a:ext cx="5486400" cy="2686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Using Git: The Basics - Cole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Big Idea</a:t>
            </a:r>
            <a:endParaRPr/>
          </a:p>
        </p:txBody>
      </p:sp>
      <p:sp>
        <p:nvSpPr>
          <p:cNvPr id="302" name="Google Shape;302;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Once we’ve set up our repository, it’s time to start </a:t>
            </a:r>
            <a:r>
              <a:rPr lang="en" sz="1700">
                <a:solidFill>
                  <a:srgbClr val="FF0000"/>
                </a:solidFill>
              </a:rPr>
              <a:t>versioning</a:t>
            </a:r>
            <a:r>
              <a:rPr lang="en" sz="1700"/>
              <a:t> our code</a:t>
            </a:r>
            <a:endParaRPr sz="1700"/>
          </a:p>
          <a:p>
            <a:pPr indent="0" lvl="0" marL="0" rtl="0" algn="l">
              <a:spcBef>
                <a:spcPts val="1200"/>
              </a:spcBef>
              <a:spcAft>
                <a:spcPts val="0"/>
              </a:spcAft>
              <a:buNone/>
            </a:pPr>
            <a:r>
              <a:t/>
            </a:r>
            <a:endParaRPr sz="700"/>
          </a:p>
          <a:p>
            <a:pPr indent="-330200" lvl="0" marL="457200" rtl="0" algn="l">
              <a:lnSpc>
                <a:spcPct val="150000"/>
              </a:lnSpc>
              <a:spcBef>
                <a:spcPts val="1200"/>
              </a:spcBef>
              <a:spcAft>
                <a:spcPts val="0"/>
              </a:spcAft>
              <a:buSzPts val="1600"/>
              <a:buChar char="-"/>
            </a:pPr>
            <a:r>
              <a:rPr lang="en" sz="1600"/>
              <a:t>First we’ll need to clone our repository onto our local machine</a:t>
            </a:r>
            <a:endParaRPr sz="1600"/>
          </a:p>
          <a:p>
            <a:pPr indent="-330200" lvl="0" marL="457200" rtl="0" algn="l">
              <a:lnSpc>
                <a:spcPct val="150000"/>
              </a:lnSpc>
              <a:spcBef>
                <a:spcPts val="0"/>
              </a:spcBef>
              <a:spcAft>
                <a:spcPts val="0"/>
              </a:spcAft>
              <a:buSzPts val="1600"/>
              <a:buChar char="-"/>
            </a:pPr>
            <a:r>
              <a:rPr lang="en" sz="1600"/>
              <a:t>Next we’ll pull to make sure we’re up to date</a:t>
            </a:r>
            <a:endParaRPr sz="1600"/>
          </a:p>
          <a:p>
            <a:pPr indent="-330200" lvl="0" marL="457200" rtl="0" algn="l">
              <a:lnSpc>
                <a:spcPct val="150000"/>
              </a:lnSpc>
              <a:spcBef>
                <a:spcPts val="0"/>
              </a:spcBef>
              <a:spcAft>
                <a:spcPts val="0"/>
              </a:spcAft>
              <a:buSzPts val="1600"/>
              <a:buChar char="-"/>
            </a:pPr>
            <a:r>
              <a:rPr lang="en" sz="1600"/>
              <a:t>Next we’ll make some changes or add some files locally</a:t>
            </a:r>
            <a:endParaRPr sz="1600"/>
          </a:p>
          <a:p>
            <a:pPr indent="-330200" lvl="0" marL="457200" rtl="0" algn="l">
              <a:lnSpc>
                <a:spcPct val="150000"/>
              </a:lnSpc>
              <a:spcBef>
                <a:spcPts val="0"/>
              </a:spcBef>
              <a:spcAft>
                <a:spcPts val="0"/>
              </a:spcAft>
              <a:buSzPts val="1600"/>
              <a:buChar char="-"/>
            </a:pPr>
            <a:r>
              <a:rPr lang="en" sz="1600"/>
              <a:t>Next we’ll add our files to a new commit</a:t>
            </a:r>
            <a:endParaRPr sz="1600"/>
          </a:p>
          <a:p>
            <a:pPr indent="-330200" lvl="0" marL="457200" rtl="0" algn="l">
              <a:lnSpc>
                <a:spcPct val="150000"/>
              </a:lnSpc>
              <a:spcBef>
                <a:spcPts val="0"/>
              </a:spcBef>
              <a:spcAft>
                <a:spcPts val="0"/>
              </a:spcAft>
              <a:buSzPts val="1600"/>
              <a:buChar char="-"/>
            </a:pPr>
            <a:r>
              <a:rPr lang="en" sz="1600"/>
              <a:t>Then we’ll commit our changes</a:t>
            </a:r>
            <a:endParaRPr sz="1600"/>
          </a:p>
          <a:p>
            <a:pPr indent="-330200" lvl="0" marL="457200" rtl="0" algn="l">
              <a:lnSpc>
                <a:spcPct val="150000"/>
              </a:lnSpc>
              <a:spcBef>
                <a:spcPts val="0"/>
              </a:spcBef>
              <a:spcAft>
                <a:spcPts val="0"/>
              </a:spcAft>
              <a:buSzPts val="1600"/>
              <a:buChar char="-"/>
            </a:pPr>
            <a:r>
              <a:rPr lang="en" sz="1600"/>
              <a:t>Finally we’ll push our new commit onto the main branch</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Clone</a:t>
            </a:r>
            <a:endParaRPr/>
          </a:p>
        </p:txBody>
      </p:sp>
      <p:sp>
        <p:nvSpPr>
          <p:cNvPr id="308" name="Google Shape;308;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W</a:t>
            </a:r>
            <a:r>
              <a:rPr lang="en" sz="1500"/>
              <a:t>hat is cloning?</a:t>
            </a:r>
            <a:endParaRPr sz="1500"/>
          </a:p>
          <a:p>
            <a:pPr indent="-323850" lvl="0" marL="457200" rtl="0" algn="l">
              <a:lnSpc>
                <a:spcPct val="150000"/>
              </a:lnSpc>
              <a:spcBef>
                <a:spcPts val="1200"/>
              </a:spcBef>
              <a:spcAft>
                <a:spcPts val="0"/>
              </a:spcAft>
              <a:buSzPts val="1500"/>
              <a:buChar char="-"/>
            </a:pPr>
            <a:r>
              <a:rPr lang="en" sz="1500"/>
              <a:t>When you clone a repository, you’re downloading a copy of all of the files you have in that repository on github onto your machine</a:t>
            </a:r>
            <a:endParaRPr sz="1500"/>
          </a:p>
          <a:p>
            <a:pPr indent="-323850" lvl="0" marL="457200" rtl="0" algn="l">
              <a:lnSpc>
                <a:spcPct val="150000"/>
              </a:lnSpc>
              <a:spcBef>
                <a:spcPts val="0"/>
              </a:spcBef>
              <a:spcAft>
                <a:spcPts val="0"/>
              </a:spcAft>
              <a:buSzPts val="1500"/>
              <a:buChar char="-"/>
            </a:pPr>
            <a:r>
              <a:rPr lang="en" sz="1500"/>
              <a:t>Now you have </a:t>
            </a:r>
            <a:r>
              <a:rPr lang="en" sz="1500">
                <a:solidFill>
                  <a:srgbClr val="FF0000"/>
                </a:solidFill>
              </a:rPr>
              <a:t>two</a:t>
            </a:r>
            <a:r>
              <a:rPr lang="en" sz="1500"/>
              <a:t> versions of your repository!</a:t>
            </a:r>
            <a:endParaRPr sz="1500"/>
          </a:p>
          <a:p>
            <a:pPr indent="-311150" lvl="1" marL="914400" rtl="0" algn="l">
              <a:lnSpc>
                <a:spcPct val="150000"/>
              </a:lnSpc>
              <a:spcBef>
                <a:spcPts val="0"/>
              </a:spcBef>
              <a:spcAft>
                <a:spcPts val="0"/>
              </a:spcAft>
              <a:buSzPts val="1300"/>
              <a:buChar char="-"/>
            </a:pPr>
            <a:r>
              <a:rPr lang="en" sz="1300">
                <a:solidFill>
                  <a:srgbClr val="FF0000"/>
                </a:solidFill>
              </a:rPr>
              <a:t>Local</a:t>
            </a:r>
            <a:r>
              <a:rPr lang="en" sz="1300"/>
              <a:t>, on your machine. This is </a:t>
            </a:r>
            <a:r>
              <a:rPr lang="en" sz="1300"/>
              <a:t>where</a:t>
            </a:r>
            <a:r>
              <a:rPr lang="en" sz="1300"/>
              <a:t> we make changes</a:t>
            </a:r>
            <a:endParaRPr sz="1300"/>
          </a:p>
          <a:p>
            <a:pPr indent="-311150" lvl="1" marL="914400" rtl="0" algn="l">
              <a:lnSpc>
                <a:spcPct val="150000"/>
              </a:lnSpc>
              <a:spcBef>
                <a:spcPts val="0"/>
              </a:spcBef>
              <a:spcAft>
                <a:spcPts val="0"/>
              </a:spcAft>
              <a:buSzPts val="1300"/>
              <a:buChar char="-"/>
            </a:pPr>
            <a:r>
              <a:rPr lang="en" sz="1300">
                <a:solidFill>
                  <a:srgbClr val="FF0000"/>
                </a:solidFill>
              </a:rPr>
              <a:t>Remote</a:t>
            </a:r>
            <a:r>
              <a:rPr lang="en" sz="1300"/>
              <a:t>, on github. This is </a:t>
            </a:r>
            <a:r>
              <a:rPr lang="en" sz="1300"/>
              <a:t>where</a:t>
            </a:r>
            <a:r>
              <a:rPr lang="en" sz="1300"/>
              <a:t> we save versions of our code</a:t>
            </a:r>
            <a:endParaRPr sz="1300"/>
          </a:p>
          <a:p>
            <a:pPr indent="0" lvl="0" marL="457200" rtl="0" algn="l">
              <a:lnSpc>
                <a:spcPct val="150000"/>
              </a:lnSpc>
              <a:spcBef>
                <a:spcPts val="1200"/>
              </a:spcBef>
              <a:spcAft>
                <a:spcPts val="0"/>
              </a:spcAft>
              <a:buNone/>
            </a:pPr>
            <a:r>
              <a:t/>
            </a:r>
            <a:endParaRPr sz="1300"/>
          </a:p>
          <a:p>
            <a:pPr indent="0" lvl="0" marL="45720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Cloning a Repository Using Git Bash</a:t>
            </a:r>
            <a:endParaRPr/>
          </a:p>
        </p:txBody>
      </p:sp>
      <p:sp>
        <p:nvSpPr>
          <p:cNvPr id="314" name="Google Shape;314;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Navigate to your desired directory</a:t>
            </a:r>
            <a:endParaRPr/>
          </a:p>
          <a:p>
            <a:pPr indent="-311150" lvl="0" marL="457200" rtl="0" algn="l">
              <a:spcBef>
                <a:spcPts val="0"/>
              </a:spcBef>
              <a:spcAft>
                <a:spcPts val="0"/>
              </a:spcAft>
              <a:buSzPts val="1300"/>
              <a:buAutoNum type="arabicParenR"/>
            </a:pPr>
            <a:r>
              <a:rPr lang="en"/>
              <a:t>Type “git clone &lt;repository&gt;”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Now my Pong repository is on my local machine </a:t>
            </a:r>
            <a:endParaRPr/>
          </a:p>
          <a:p>
            <a:pPr indent="0" lvl="0" marL="0" rtl="0" algn="l">
              <a:spcBef>
                <a:spcPts val="1200"/>
              </a:spcBef>
              <a:spcAft>
                <a:spcPts val="1200"/>
              </a:spcAft>
              <a:buNone/>
            </a:pPr>
            <a:r>
              <a:t/>
            </a:r>
            <a:endParaRPr/>
          </a:p>
        </p:txBody>
      </p:sp>
      <p:pic>
        <p:nvPicPr>
          <p:cNvPr id="315" name="Google Shape;315;p40"/>
          <p:cNvPicPr preferRelativeResize="0"/>
          <p:nvPr/>
        </p:nvPicPr>
        <p:blipFill>
          <a:blip r:embed="rId3">
            <a:alphaModFix/>
          </a:blip>
          <a:stretch>
            <a:fillRect/>
          </a:stretch>
        </p:blipFill>
        <p:spPr>
          <a:xfrm>
            <a:off x="1857375" y="2203000"/>
            <a:ext cx="5429250" cy="1419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Cloning a Repository Using GitHub Desktop</a:t>
            </a:r>
            <a:endParaRPr/>
          </a:p>
        </p:txBody>
      </p:sp>
      <p:sp>
        <p:nvSpPr>
          <p:cNvPr id="321" name="Google Shape;321;p41"/>
          <p:cNvSpPr txBox="1"/>
          <p:nvPr>
            <p:ph idx="1" type="body"/>
          </p:nvPr>
        </p:nvSpPr>
        <p:spPr>
          <a:xfrm>
            <a:off x="1297500" y="1567550"/>
            <a:ext cx="40671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Click on the “Current Repository” button in the top left</a:t>
            </a:r>
            <a:endParaRPr/>
          </a:p>
          <a:p>
            <a:pPr indent="-311150" lvl="0" marL="457200" rtl="0" algn="l">
              <a:spcBef>
                <a:spcPts val="0"/>
              </a:spcBef>
              <a:spcAft>
                <a:spcPts val="0"/>
              </a:spcAft>
              <a:buSzPts val="1300"/>
              <a:buAutoNum type="arabicParenR"/>
            </a:pPr>
            <a:r>
              <a:rPr lang="en"/>
              <a:t>Click “Add”</a:t>
            </a:r>
            <a:endParaRPr/>
          </a:p>
          <a:p>
            <a:pPr indent="-311150" lvl="0" marL="457200" rtl="0" algn="l">
              <a:spcBef>
                <a:spcPts val="0"/>
              </a:spcBef>
              <a:spcAft>
                <a:spcPts val="0"/>
              </a:spcAft>
              <a:buSzPts val="1300"/>
              <a:buAutoNum type="arabicParenR"/>
            </a:pPr>
            <a:r>
              <a:rPr lang="en"/>
              <a:t>Click “Clone repository…”</a:t>
            </a:r>
            <a:endParaRPr/>
          </a:p>
          <a:p>
            <a:pPr indent="-311150" lvl="0" marL="457200" rtl="0" algn="l">
              <a:spcBef>
                <a:spcPts val="0"/>
              </a:spcBef>
              <a:spcAft>
                <a:spcPts val="0"/>
              </a:spcAft>
              <a:buSzPts val="1300"/>
              <a:buAutoNum type="arabicParenR"/>
            </a:pPr>
            <a:r>
              <a:rPr lang="en"/>
              <a:t>Paste repository github link</a:t>
            </a:r>
            <a:endParaRPr/>
          </a:p>
          <a:p>
            <a:pPr indent="-311150" lvl="0" marL="457200" rtl="0" algn="l">
              <a:spcBef>
                <a:spcPts val="0"/>
              </a:spcBef>
              <a:spcAft>
                <a:spcPts val="0"/>
              </a:spcAft>
              <a:buSzPts val="1300"/>
              <a:buAutoNum type="arabicParenR"/>
            </a:pPr>
            <a:r>
              <a:rPr lang="en"/>
              <a:t>Specify desired path</a:t>
            </a:r>
            <a:endParaRPr/>
          </a:p>
          <a:p>
            <a:pPr indent="-311150" lvl="0" marL="457200" rtl="0" algn="l">
              <a:spcBef>
                <a:spcPts val="0"/>
              </a:spcBef>
              <a:spcAft>
                <a:spcPts val="0"/>
              </a:spcAft>
              <a:buSzPts val="1300"/>
              <a:buAutoNum type="arabicParenR"/>
            </a:pPr>
            <a:r>
              <a:rPr lang="en"/>
              <a:t>Click “Clone”</a:t>
            </a:r>
            <a:endParaRPr/>
          </a:p>
          <a:p>
            <a:pPr indent="-311150" lvl="0" marL="457200" rtl="0" algn="l">
              <a:spcBef>
                <a:spcPts val="0"/>
              </a:spcBef>
              <a:spcAft>
                <a:spcPts val="0"/>
              </a:spcAft>
              <a:buSzPts val="1300"/>
              <a:buAutoNum type="arabicParenR"/>
            </a:pPr>
            <a:r>
              <a:rPr lang="en"/>
              <a:t>Now you’ll see your repository in the list at the top left on the home page</a:t>
            </a:r>
            <a:endParaRPr/>
          </a:p>
          <a:p>
            <a:pPr indent="0" lvl="0" marL="0" rtl="0" algn="l">
              <a:spcBef>
                <a:spcPts val="1200"/>
              </a:spcBef>
              <a:spcAft>
                <a:spcPts val="1200"/>
              </a:spcAft>
              <a:buNone/>
            </a:pPr>
            <a:r>
              <a:t/>
            </a:r>
            <a:endParaRPr/>
          </a:p>
        </p:txBody>
      </p:sp>
      <p:pic>
        <p:nvPicPr>
          <p:cNvPr id="322" name="Google Shape;322;p41"/>
          <p:cNvPicPr preferRelativeResize="0"/>
          <p:nvPr/>
        </p:nvPicPr>
        <p:blipFill>
          <a:blip r:embed="rId3">
            <a:alphaModFix/>
          </a:blip>
          <a:stretch>
            <a:fillRect/>
          </a:stretch>
        </p:blipFill>
        <p:spPr>
          <a:xfrm>
            <a:off x="5444875" y="1581750"/>
            <a:ext cx="3400875" cy="209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23850" y="866775"/>
            <a:ext cx="5779200" cy="3521100"/>
          </a:xfrm>
          <a:prstGeom prst="rect">
            <a:avLst/>
          </a:prstGeom>
        </p:spPr>
        <p:txBody>
          <a:bodyPr anchorCtr="0" anchor="ctr" bIns="91425" lIns="91425" spcFirstLastPara="1" rIns="91425" wrap="square" tIns="91425">
            <a:normAutofit fontScale="90000"/>
          </a:bodyPr>
          <a:lstStyle/>
          <a:p>
            <a:pPr indent="-388620" lvl="0" marL="457200" rtl="0" algn="l">
              <a:spcBef>
                <a:spcPts val="0"/>
              </a:spcBef>
              <a:spcAft>
                <a:spcPts val="0"/>
              </a:spcAft>
              <a:buSzPct val="100000"/>
              <a:buChar char="●"/>
            </a:pPr>
            <a:r>
              <a:rPr lang="en"/>
              <a:t>Platformer Game - Sept 20th</a:t>
            </a:r>
            <a:endParaRPr/>
          </a:p>
          <a:p>
            <a:pPr indent="0" lvl="0" marL="457200" rtl="0" algn="l">
              <a:spcBef>
                <a:spcPts val="0"/>
              </a:spcBef>
              <a:spcAft>
                <a:spcPts val="0"/>
              </a:spcAft>
              <a:buNone/>
            </a:pPr>
            <a:r>
              <a:t/>
            </a:r>
            <a:endParaRPr/>
          </a:p>
          <a:p>
            <a:pPr indent="-388620" lvl="0" marL="457200" rtl="0" algn="l">
              <a:spcBef>
                <a:spcPts val="0"/>
              </a:spcBef>
              <a:spcAft>
                <a:spcPts val="0"/>
              </a:spcAft>
              <a:buSzPct val="100000"/>
              <a:buChar char="●"/>
            </a:pPr>
            <a:r>
              <a:rPr lang="en"/>
              <a:t>Champion Doc - Sept 17th</a:t>
            </a:r>
            <a:endParaRPr/>
          </a:p>
          <a:p>
            <a:pPr indent="0" lvl="0" marL="457200" rtl="0" algn="l">
              <a:spcBef>
                <a:spcPts val="0"/>
              </a:spcBef>
              <a:spcAft>
                <a:spcPts val="0"/>
              </a:spcAft>
              <a:buNone/>
            </a:pPr>
            <a:r>
              <a:t/>
            </a:r>
            <a:endParaRPr/>
          </a:p>
          <a:p>
            <a:pPr indent="-388620" lvl="0" marL="457200" rtl="0" algn="l">
              <a:spcBef>
                <a:spcPts val="0"/>
              </a:spcBef>
              <a:spcAft>
                <a:spcPts val="0"/>
              </a:spcAft>
              <a:buSzPct val="100000"/>
              <a:buChar char="●"/>
            </a:pPr>
            <a:r>
              <a:rPr lang="en"/>
              <a:t>RFP - Sept 21st</a:t>
            </a:r>
            <a:endParaRPr/>
          </a:p>
          <a:p>
            <a:pPr indent="0" lvl="0" marL="457200" rtl="0" algn="l">
              <a:spcBef>
                <a:spcPts val="0"/>
              </a:spcBef>
              <a:spcAft>
                <a:spcPts val="0"/>
              </a:spcAft>
              <a:buNone/>
            </a:pPr>
            <a:r>
              <a:t/>
            </a:r>
            <a:endParaRPr/>
          </a:p>
          <a:p>
            <a:pPr indent="-388620" lvl="0" marL="457200" rtl="0" algn="l">
              <a:spcBef>
                <a:spcPts val="0"/>
              </a:spcBef>
              <a:spcAft>
                <a:spcPts val="0"/>
              </a:spcAft>
              <a:buClr>
                <a:srgbClr val="FF0000"/>
              </a:buClr>
              <a:buSzPct val="100000"/>
              <a:buChar char="●"/>
            </a:pPr>
            <a:r>
              <a:rPr lang="en">
                <a:solidFill>
                  <a:srgbClr val="FF0000"/>
                </a:solidFill>
              </a:rPr>
              <a:t>SA (systems analysis) presentation - Sept 22nd</a:t>
            </a:r>
            <a:endParaRPr>
              <a:solidFill>
                <a:srgbClr val="FF0000"/>
              </a:solidFill>
            </a:endParaRPr>
          </a:p>
          <a:p>
            <a:pPr indent="0" lvl="0" marL="457200" rtl="0" algn="l">
              <a:spcBef>
                <a:spcPts val="0"/>
              </a:spcBef>
              <a:spcAft>
                <a:spcPts val="0"/>
              </a:spcAft>
              <a:buNone/>
            </a:pPr>
            <a:r>
              <a:t/>
            </a:r>
            <a:endParaRPr/>
          </a:p>
          <a:p>
            <a:pPr indent="-388620" lvl="0" marL="457200" rtl="0" algn="l">
              <a:spcBef>
                <a:spcPts val="0"/>
              </a:spcBef>
              <a:spcAft>
                <a:spcPts val="0"/>
              </a:spcAft>
              <a:buSzPct val="100000"/>
              <a:buChar char="●"/>
            </a:pPr>
            <a:r>
              <a:rPr lang="en"/>
              <a:t>TL2 presentation (</a:t>
            </a:r>
            <a:r>
              <a:rPr lang="en"/>
              <a:t>minimum</a:t>
            </a:r>
            <a:r>
              <a:rPr lang="en"/>
              <a:t> viable product) - Sept 29th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Pull</a:t>
            </a:r>
            <a:endParaRPr/>
          </a:p>
        </p:txBody>
      </p:sp>
      <p:sp>
        <p:nvSpPr>
          <p:cNvPr id="328" name="Google Shape;328;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pull command </a:t>
            </a:r>
            <a:r>
              <a:rPr lang="en"/>
              <a:t>incorporates</a:t>
            </a:r>
            <a:r>
              <a:rPr lang="en"/>
              <a:t> changes from a </a:t>
            </a:r>
            <a:r>
              <a:rPr lang="en">
                <a:solidFill>
                  <a:srgbClr val="FF0000"/>
                </a:solidFill>
              </a:rPr>
              <a:t>remote repository</a:t>
            </a:r>
            <a:r>
              <a:rPr lang="en"/>
              <a:t> into the current branch</a:t>
            </a:r>
            <a:endParaRPr/>
          </a:p>
          <a:p>
            <a:pPr indent="-311150" lvl="0" marL="457200" rtl="0" algn="l">
              <a:spcBef>
                <a:spcPts val="1200"/>
              </a:spcBef>
              <a:spcAft>
                <a:spcPts val="0"/>
              </a:spcAft>
              <a:buSzPts val="1300"/>
              <a:buChar char="-"/>
            </a:pPr>
            <a:r>
              <a:rPr lang="en"/>
              <a:t>This is how we get the latest changes from the repository onto our machines</a:t>
            </a:r>
            <a:endParaRPr/>
          </a:p>
          <a:p>
            <a:pPr indent="-311150" lvl="0" marL="457200" rtl="0" algn="l">
              <a:spcBef>
                <a:spcPts val="0"/>
              </a:spcBef>
              <a:spcAft>
                <a:spcPts val="0"/>
              </a:spcAft>
              <a:buSzPts val="1300"/>
              <a:buChar char="-"/>
            </a:pPr>
            <a:r>
              <a:rPr lang="en"/>
              <a:t>In order to see other people’s changes to the project, we need to execute a pull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Pulling Using Git Bash</a:t>
            </a:r>
            <a:endParaRPr/>
          </a:p>
        </p:txBody>
      </p:sp>
      <p:sp>
        <p:nvSpPr>
          <p:cNvPr id="334" name="Google Shape;334;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Navigate to the repository </a:t>
            </a:r>
            <a:r>
              <a:rPr lang="en"/>
              <a:t>directory</a:t>
            </a:r>
            <a:endParaRPr/>
          </a:p>
          <a:p>
            <a:pPr indent="-311150" lvl="0" marL="457200" rtl="0" algn="l">
              <a:spcBef>
                <a:spcPts val="0"/>
              </a:spcBef>
              <a:spcAft>
                <a:spcPts val="0"/>
              </a:spcAft>
              <a:buSzPts val="1300"/>
              <a:buAutoNum type="arabicParenR"/>
            </a:pPr>
            <a:r>
              <a:rPr lang="en"/>
              <a:t>Type “git pull”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We’re up to date!</a:t>
            </a:r>
            <a:endParaRPr/>
          </a:p>
        </p:txBody>
      </p:sp>
      <p:pic>
        <p:nvPicPr>
          <p:cNvPr id="335" name="Google Shape;335;p43"/>
          <p:cNvPicPr preferRelativeResize="0"/>
          <p:nvPr/>
        </p:nvPicPr>
        <p:blipFill>
          <a:blip r:embed="rId3">
            <a:alphaModFix/>
          </a:blip>
          <a:stretch>
            <a:fillRect/>
          </a:stretch>
        </p:blipFill>
        <p:spPr>
          <a:xfrm>
            <a:off x="2026399" y="2731663"/>
            <a:ext cx="5091225" cy="5829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Pulling Using GitHub Desktop</a:t>
            </a:r>
            <a:endParaRPr/>
          </a:p>
        </p:txBody>
      </p:sp>
      <p:sp>
        <p:nvSpPr>
          <p:cNvPr id="341" name="Google Shape;341;p44"/>
          <p:cNvSpPr txBox="1"/>
          <p:nvPr>
            <p:ph idx="1" type="body"/>
          </p:nvPr>
        </p:nvSpPr>
        <p:spPr>
          <a:xfrm>
            <a:off x="1297500" y="1567550"/>
            <a:ext cx="3645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Click the “fetch origin” button in the top right</a:t>
            </a:r>
            <a:endParaRPr/>
          </a:p>
          <a:p>
            <a:pPr indent="0" lvl="0" marL="0" rtl="0" algn="l">
              <a:spcBef>
                <a:spcPts val="1200"/>
              </a:spcBef>
              <a:spcAft>
                <a:spcPts val="0"/>
              </a:spcAft>
              <a:buNone/>
            </a:pPr>
            <a:r>
              <a:t/>
            </a:r>
            <a:endParaRPr sz="500"/>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Wait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arenR"/>
            </a:pPr>
            <a:r>
              <a:rPr lang="en"/>
              <a:t>We’re up to </a:t>
            </a:r>
            <a:r>
              <a:rPr lang="en"/>
              <a:t>date</a:t>
            </a:r>
            <a:r>
              <a:rPr lang="en"/>
              <a:t>!</a:t>
            </a:r>
            <a:endParaRPr/>
          </a:p>
        </p:txBody>
      </p:sp>
      <p:pic>
        <p:nvPicPr>
          <p:cNvPr id="342" name="Google Shape;342;p44"/>
          <p:cNvPicPr preferRelativeResize="0"/>
          <p:nvPr/>
        </p:nvPicPr>
        <p:blipFill>
          <a:blip r:embed="rId3">
            <a:alphaModFix/>
          </a:blip>
          <a:stretch>
            <a:fillRect/>
          </a:stretch>
        </p:blipFill>
        <p:spPr>
          <a:xfrm>
            <a:off x="5048515" y="1327625"/>
            <a:ext cx="3467134" cy="949550"/>
          </a:xfrm>
          <a:prstGeom prst="rect">
            <a:avLst/>
          </a:prstGeom>
          <a:noFill/>
          <a:ln>
            <a:noFill/>
          </a:ln>
        </p:spPr>
      </p:pic>
      <p:pic>
        <p:nvPicPr>
          <p:cNvPr id="343" name="Google Shape;343;p44"/>
          <p:cNvPicPr preferRelativeResize="0"/>
          <p:nvPr/>
        </p:nvPicPr>
        <p:blipFill>
          <a:blip r:embed="rId4">
            <a:alphaModFix/>
          </a:blip>
          <a:stretch>
            <a:fillRect/>
          </a:stretch>
        </p:blipFill>
        <p:spPr>
          <a:xfrm>
            <a:off x="5048550" y="2511613"/>
            <a:ext cx="3467100" cy="923925"/>
          </a:xfrm>
          <a:prstGeom prst="rect">
            <a:avLst/>
          </a:prstGeom>
          <a:noFill/>
          <a:ln>
            <a:noFill/>
          </a:ln>
        </p:spPr>
      </p:pic>
      <p:pic>
        <p:nvPicPr>
          <p:cNvPr id="344" name="Google Shape;344;p44"/>
          <p:cNvPicPr preferRelativeResize="0"/>
          <p:nvPr/>
        </p:nvPicPr>
        <p:blipFill>
          <a:blip r:embed="rId3">
            <a:alphaModFix/>
          </a:blip>
          <a:stretch>
            <a:fillRect/>
          </a:stretch>
        </p:blipFill>
        <p:spPr>
          <a:xfrm>
            <a:off x="5048550" y="3649936"/>
            <a:ext cx="3467100" cy="9495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Status</a:t>
            </a:r>
            <a:endParaRPr/>
          </a:p>
        </p:txBody>
      </p:sp>
      <p:sp>
        <p:nvSpPr>
          <p:cNvPr id="350" name="Google Shape;350;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The status comma</a:t>
            </a:r>
            <a:r>
              <a:rPr lang="en"/>
              <a:t>nd </a:t>
            </a:r>
            <a:r>
              <a:rPr lang="en">
                <a:highlight>
                  <a:srgbClr val="202124"/>
                </a:highlight>
              </a:rPr>
              <a:t>displays the state of the </a:t>
            </a:r>
            <a:r>
              <a:rPr lang="en">
                <a:solidFill>
                  <a:srgbClr val="FF0000"/>
                </a:solidFill>
                <a:highlight>
                  <a:srgbClr val="202124"/>
                </a:highlight>
              </a:rPr>
              <a:t>working directory </a:t>
            </a:r>
            <a:r>
              <a:rPr lang="en">
                <a:highlight>
                  <a:srgbClr val="202124"/>
                </a:highlight>
              </a:rPr>
              <a:t>and the </a:t>
            </a:r>
            <a:r>
              <a:rPr lang="en">
                <a:solidFill>
                  <a:srgbClr val="FF0000"/>
                </a:solidFill>
                <a:highlight>
                  <a:srgbClr val="202124"/>
                </a:highlight>
              </a:rPr>
              <a:t>staging area</a:t>
            </a:r>
            <a:r>
              <a:rPr lang="en">
                <a:highlight>
                  <a:srgbClr val="202124"/>
                </a:highlight>
              </a:rPr>
              <a:t>.</a:t>
            </a:r>
            <a:endParaRPr>
              <a:highlight>
                <a:srgbClr val="202124"/>
              </a:highlight>
            </a:endParaRPr>
          </a:p>
          <a:p>
            <a:pPr indent="0" lvl="0" marL="0" rtl="0" algn="l">
              <a:lnSpc>
                <a:spcPct val="150000"/>
              </a:lnSpc>
              <a:spcBef>
                <a:spcPts val="1200"/>
              </a:spcBef>
              <a:spcAft>
                <a:spcPts val="0"/>
              </a:spcAft>
              <a:buNone/>
            </a:pPr>
            <a:r>
              <a:t/>
            </a:r>
            <a:endParaRPr>
              <a:highlight>
                <a:srgbClr val="202124"/>
              </a:highlight>
            </a:endParaRPr>
          </a:p>
          <a:p>
            <a:pPr indent="0" lvl="0" marL="0" rtl="0" algn="l">
              <a:lnSpc>
                <a:spcPct val="150000"/>
              </a:lnSpc>
              <a:spcBef>
                <a:spcPts val="1200"/>
              </a:spcBef>
              <a:spcAft>
                <a:spcPts val="0"/>
              </a:spcAft>
              <a:buNone/>
            </a:pPr>
            <a:r>
              <a:rPr lang="en" u="sng">
                <a:highlight>
                  <a:srgbClr val="202124"/>
                </a:highlight>
              </a:rPr>
              <a:t>Working Directory</a:t>
            </a:r>
            <a:r>
              <a:rPr lang="en">
                <a:highlight>
                  <a:srgbClr val="202124"/>
                </a:highlight>
              </a:rPr>
              <a:t>: umbrella term for all files and folders for your project</a:t>
            </a:r>
            <a:endParaRPr>
              <a:highlight>
                <a:srgbClr val="202124"/>
              </a:highlight>
            </a:endParaRPr>
          </a:p>
          <a:p>
            <a:pPr indent="0" lvl="0" marL="0" rtl="0" algn="l">
              <a:lnSpc>
                <a:spcPct val="150000"/>
              </a:lnSpc>
              <a:spcBef>
                <a:spcPts val="1200"/>
              </a:spcBef>
              <a:spcAft>
                <a:spcPts val="1200"/>
              </a:spcAft>
              <a:buNone/>
            </a:pPr>
            <a:r>
              <a:rPr lang="en" u="sng">
                <a:highlight>
                  <a:srgbClr val="202124"/>
                </a:highlight>
              </a:rPr>
              <a:t>Staging Area</a:t>
            </a:r>
            <a:r>
              <a:rPr lang="en">
                <a:highlight>
                  <a:srgbClr val="202124"/>
                </a:highlight>
              </a:rPr>
              <a:t>: files that are waiting to be </a:t>
            </a:r>
            <a:r>
              <a:rPr lang="en">
                <a:solidFill>
                  <a:srgbClr val="FF0000"/>
                </a:solidFill>
                <a:highlight>
                  <a:srgbClr val="202124"/>
                </a:highlight>
              </a:rPr>
              <a:t>committed</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Checking Status Using Git Bash</a:t>
            </a:r>
            <a:endParaRPr/>
          </a:p>
        </p:txBody>
      </p:sp>
      <p:sp>
        <p:nvSpPr>
          <p:cNvPr id="356" name="Google Shape;356;p46"/>
          <p:cNvSpPr txBox="1"/>
          <p:nvPr>
            <p:ph idx="1" type="body"/>
          </p:nvPr>
        </p:nvSpPr>
        <p:spPr>
          <a:xfrm>
            <a:off x="1297500" y="140682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Navigate to git </a:t>
            </a:r>
            <a:r>
              <a:rPr lang="en"/>
              <a:t>repository</a:t>
            </a:r>
            <a:r>
              <a:rPr lang="en"/>
              <a:t> directory</a:t>
            </a:r>
            <a:endParaRPr/>
          </a:p>
          <a:p>
            <a:pPr indent="-311150" lvl="0" marL="457200" rtl="0" algn="l">
              <a:spcBef>
                <a:spcPts val="0"/>
              </a:spcBef>
              <a:spcAft>
                <a:spcPts val="0"/>
              </a:spcAft>
              <a:buSzPts val="1300"/>
              <a:buChar char="-"/>
            </a:pPr>
            <a:r>
              <a:rPr lang="en"/>
              <a:t>Type “git status”</a:t>
            </a:r>
            <a:endParaRPr/>
          </a:p>
          <a:p>
            <a:pPr indent="0" lvl="0" marL="0" rtl="0" algn="l">
              <a:spcBef>
                <a:spcPts val="1200"/>
              </a:spcBef>
              <a:spcAft>
                <a:spcPts val="1200"/>
              </a:spcAft>
              <a:buNone/>
            </a:pPr>
            <a:r>
              <a:t/>
            </a:r>
            <a:endParaRPr/>
          </a:p>
        </p:txBody>
      </p:sp>
      <p:pic>
        <p:nvPicPr>
          <p:cNvPr id="357" name="Google Shape;357;p46"/>
          <p:cNvPicPr preferRelativeResize="0"/>
          <p:nvPr/>
        </p:nvPicPr>
        <p:blipFill>
          <a:blip r:embed="rId3">
            <a:alphaModFix/>
          </a:blip>
          <a:stretch>
            <a:fillRect/>
          </a:stretch>
        </p:blipFill>
        <p:spPr>
          <a:xfrm>
            <a:off x="1252525" y="2408725"/>
            <a:ext cx="6638925" cy="1752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Checking Status Using GitHub Desktop</a:t>
            </a:r>
            <a:endParaRPr/>
          </a:p>
        </p:txBody>
      </p:sp>
      <p:sp>
        <p:nvSpPr>
          <p:cNvPr id="363" name="Google Shape;363;p47"/>
          <p:cNvSpPr txBox="1"/>
          <p:nvPr>
            <p:ph idx="1" type="body"/>
          </p:nvPr>
        </p:nvSpPr>
        <p:spPr>
          <a:xfrm>
            <a:off x="401825" y="1567550"/>
            <a:ext cx="3614100" cy="2911200"/>
          </a:xfrm>
          <a:prstGeom prst="rect">
            <a:avLst/>
          </a:prstGeom>
        </p:spPr>
        <p:txBody>
          <a:bodyPr anchorCtr="0" anchor="t" bIns="91425" lIns="91425" spcFirstLastPara="1" rIns="91425" wrap="square" tIns="91425">
            <a:normAutofit fontScale="32500"/>
          </a:bodyPr>
          <a:lstStyle/>
          <a:p>
            <a:pPr indent="-334227" lvl="0" marL="457200" rtl="0" algn="l">
              <a:lnSpc>
                <a:spcPct val="150000"/>
              </a:lnSpc>
              <a:spcBef>
                <a:spcPts val="0"/>
              </a:spcBef>
              <a:spcAft>
                <a:spcPts val="0"/>
              </a:spcAft>
              <a:buSzPct val="100000"/>
              <a:buChar char="●"/>
            </a:pPr>
            <a:r>
              <a:rPr lang="en" sz="5118"/>
              <a:t>Status is automatic</a:t>
            </a:r>
            <a:endParaRPr sz="3918"/>
          </a:p>
          <a:p>
            <a:pPr indent="-325972" lvl="1" marL="914400" rtl="0" algn="l">
              <a:lnSpc>
                <a:spcPct val="150000"/>
              </a:lnSpc>
              <a:spcBef>
                <a:spcPts val="0"/>
              </a:spcBef>
              <a:spcAft>
                <a:spcPts val="0"/>
              </a:spcAft>
              <a:buSzPct val="100000"/>
              <a:buChar char="○"/>
            </a:pPr>
            <a:r>
              <a:rPr lang="en" sz="4718"/>
              <a:t>Changes automatically appear in the left column</a:t>
            </a:r>
            <a:endParaRPr sz="318"/>
          </a:p>
          <a:p>
            <a:pPr indent="-325972" lvl="1" marL="914400" rtl="0" algn="l">
              <a:lnSpc>
                <a:spcPct val="150000"/>
              </a:lnSpc>
              <a:spcBef>
                <a:spcPts val="0"/>
              </a:spcBef>
              <a:spcAft>
                <a:spcPts val="0"/>
              </a:spcAft>
              <a:buSzPct val="100000"/>
              <a:buChar char="○"/>
            </a:pPr>
            <a:r>
              <a:rPr lang="en" sz="4718"/>
              <a:t>Click on the change to see a preview of the file and </a:t>
            </a:r>
            <a:r>
              <a:rPr lang="en" sz="4718"/>
              <a:t>how it changed</a:t>
            </a:r>
            <a:endParaRPr sz="4718"/>
          </a:p>
          <a:p>
            <a:pPr indent="0" lvl="0" marL="457200" rtl="0" algn="l">
              <a:spcBef>
                <a:spcPts val="1200"/>
              </a:spcBef>
              <a:spcAft>
                <a:spcPts val="0"/>
              </a:spcAft>
              <a:buNone/>
            </a:pPr>
            <a:r>
              <a:t/>
            </a:r>
            <a:endParaRPr sz="2000"/>
          </a:p>
          <a:p>
            <a:pPr indent="0" lvl="0" marL="457200" rtl="0" algn="l">
              <a:spcBef>
                <a:spcPts val="1200"/>
              </a:spcBef>
              <a:spcAft>
                <a:spcPts val="1200"/>
              </a:spcAft>
              <a:buNone/>
            </a:pPr>
            <a:r>
              <a:t/>
            </a:r>
            <a:endParaRPr sz="2000"/>
          </a:p>
        </p:txBody>
      </p:sp>
      <p:pic>
        <p:nvPicPr>
          <p:cNvPr id="364" name="Google Shape;364;p47"/>
          <p:cNvPicPr preferRelativeResize="0"/>
          <p:nvPr/>
        </p:nvPicPr>
        <p:blipFill>
          <a:blip r:embed="rId3">
            <a:alphaModFix/>
          </a:blip>
          <a:stretch>
            <a:fillRect/>
          </a:stretch>
        </p:blipFill>
        <p:spPr>
          <a:xfrm>
            <a:off x="4015952" y="1266175"/>
            <a:ext cx="4947225" cy="3392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Add</a:t>
            </a:r>
            <a:endParaRPr/>
          </a:p>
        </p:txBody>
      </p:sp>
      <p:sp>
        <p:nvSpPr>
          <p:cNvPr id="370" name="Google Shape;370;p4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add command is one of the commands we will use most often, it adds a change in the </a:t>
            </a:r>
            <a:r>
              <a:rPr lang="en">
                <a:solidFill>
                  <a:srgbClr val="FF0000"/>
                </a:solidFill>
              </a:rPr>
              <a:t>working directory</a:t>
            </a:r>
            <a:r>
              <a:rPr lang="en"/>
              <a:t> to the </a:t>
            </a:r>
            <a:r>
              <a:rPr lang="en">
                <a:solidFill>
                  <a:srgbClr val="FF0000"/>
                </a:solidFill>
              </a:rPr>
              <a:t>staging area</a:t>
            </a:r>
            <a:endParaRPr>
              <a:solidFill>
                <a:srgbClr val="FF0000"/>
              </a:solidFill>
            </a:endParaRPr>
          </a:p>
          <a:p>
            <a:pPr indent="-311150" lvl="0" marL="457200" rtl="0" algn="l">
              <a:lnSpc>
                <a:spcPct val="150000"/>
              </a:lnSpc>
              <a:spcBef>
                <a:spcPts val="1200"/>
              </a:spcBef>
              <a:spcAft>
                <a:spcPts val="0"/>
              </a:spcAft>
              <a:buSzPts val="1300"/>
              <a:buChar char="-"/>
            </a:pPr>
            <a:r>
              <a:rPr lang="en"/>
              <a:t>These can be existing files we’ve made changes to or new files we’ve created since our last commit</a:t>
            </a:r>
            <a:endParaRPr/>
          </a:p>
          <a:p>
            <a:pPr indent="-311150" lvl="0" marL="457200" rtl="0" algn="l">
              <a:lnSpc>
                <a:spcPct val="150000"/>
              </a:lnSpc>
              <a:spcBef>
                <a:spcPts val="0"/>
              </a:spcBef>
              <a:spcAft>
                <a:spcPts val="0"/>
              </a:spcAft>
              <a:buSzPts val="1300"/>
              <a:buChar char="-"/>
            </a:pPr>
            <a:r>
              <a:rPr lang="en"/>
              <a:t>Any </a:t>
            </a:r>
            <a:r>
              <a:rPr lang="en"/>
              <a:t>change</a:t>
            </a:r>
            <a:r>
              <a:rPr lang="en"/>
              <a:t> in the working directory must be added before committing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Adding using Git Bash</a:t>
            </a:r>
            <a:endParaRPr/>
          </a:p>
        </p:txBody>
      </p:sp>
      <p:sp>
        <p:nvSpPr>
          <p:cNvPr id="376" name="Google Shape;376;p49"/>
          <p:cNvSpPr txBox="1"/>
          <p:nvPr>
            <p:ph idx="1" type="body"/>
          </p:nvPr>
        </p:nvSpPr>
        <p:spPr>
          <a:xfrm>
            <a:off x="622850" y="1567550"/>
            <a:ext cx="27324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arenR"/>
            </a:pPr>
            <a:r>
              <a:rPr lang="en"/>
              <a:t>Navigate to the </a:t>
            </a:r>
            <a:r>
              <a:rPr lang="en"/>
              <a:t>repository</a:t>
            </a:r>
            <a:r>
              <a:rPr lang="en"/>
              <a:t> directory</a:t>
            </a:r>
            <a:endParaRPr/>
          </a:p>
          <a:p>
            <a:pPr indent="-311150" lvl="0" marL="457200" rtl="0" algn="l">
              <a:lnSpc>
                <a:spcPct val="150000"/>
              </a:lnSpc>
              <a:spcBef>
                <a:spcPts val="0"/>
              </a:spcBef>
              <a:spcAft>
                <a:spcPts val="0"/>
              </a:spcAft>
              <a:buSzPts val="1300"/>
              <a:buAutoNum type="arabicParenR"/>
            </a:pPr>
            <a:r>
              <a:rPr lang="en"/>
              <a:t>Type “git add &lt;file&gt;”</a:t>
            </a:r>
            <a:endParaRPr/>
          </a:p>
          <a:p>
            <a:pPr indent="-311150" lvl="0" marL="457200" rtl="0" algn="l">
              <a:lnSpc>
                <a:spcPct val="150000"/>
              </a:lnSpc>
              <a:spcBef>
                <a:spcPts val="0"/>
              </a:spcBef>
              <a:spcAft>
                <a:spcPts val="0"/>
              </a:spcAft>
              <a:buSzPts val="1300"/>
              <a:buAutoNum type="arabicParenR"/>
            </a:pPr>
            <a:r>
              <a:rPr lang="en"/>
              <a:t>Now our </a:t>
            </a:r>
            <a:r>
              <a:rPr lang="en"/>
              <a:t>changed</a:t>
            </a:r>
            <a:r>
              <a:rPr lang="en"/>
              <a:t> file has been moved to the </a:t>
            </a:r>
            <a:r>
              <a:rPr lang="en">
                <a:solidFill>
                  <a:srgbClr val="FF0000"/>
                </a:solidFill>
              </a:rPr>
              <a:t>staging area</a:t>
            </a:r>
            <a:r>
              <a:rPr lang="en"/>
              <a:t> and is ready to be </a:t>
            </a:r>
            <a:r>
              <a:rPr lang="en">
                <a:solidFill>
                  <a:srgbClr val="FF0000"/>
                </a:solidFill>
              </a:rPr>
              <a:t>committed</a:t>
            </a:r>
            <a:endParaRPr>
              <a:solidFill>
                <a:srgbClr val="FF0000"/>
              </a:solidFill>
            </a:endParaRPr>
          </a:p>
        </p:txBody>
      </p:sp>
      <p:pic>
        <p:nvPicPr>
          <p:cNvPr id="377" name="Google Shape;377;p49"/>
          <p:cNvPicPr preferRelativeResize="0"/>
          <p:nvPr/>
        </p:nvPicPr>
        <p:blipFill>
          <a:blip r:embed="rId3">
            <a:alphaModFix/>
          </a:blip>
          <a:stretch>
            <a:fillRect/>
          </a:stretch>
        </p:blipFill>
        <p:spPr>
          <a:xfrm>
            <a:off x="3550702" y="1567550"/>
            <a:ext cx="5301448" cy="2911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Adding Using GitHub Desktop</a:t>
            </a:r>
            <a:endParaRPr/>
          </a:p>
        </p:txBody>
      </p:sp>
      <p:sp>
        <p:nvSpPr>
          <p:cNvPr id="383" name="Google Shape;383;p50"/>
          <p:cNvSpPr txBox="1"/>
          <p:nvPr>
            <p:ph idx="1" type="body"/>
          </p:nvPr>
        </p:nvSpPr>
        <p:spPr>
          <a:xfrm>
            <a:off x="1074900" y="1567550"/>
            <a:ext cx="28230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Adding is super easy, just select the checkbox on the left for the files you want added to your </a:t>
            </a:r>
            <a:r>
              <a:rPr lang="en">
                <a:solidFill>
                  <a:srgbClr val="FF0000"/>
                </a:solidFill>
              </a:rPr>
              <a:t>commit</a:t>
            </a:r>
            <a:endParaRPr>
              <a:solidFill>
                <a:srgbClr val="FF0000"/>
              </a:solidFill>
            </a:endParaRPr>
          </a:p>
          <a:p>
            <a:pPr indent="-311150" lvl="0" marL="457200" rtl="0" algn="l">
              <a:lnSpc>
                <a:spcPct val="150000"/>
              </a:lnSpc>
              <a:spcBef>
                <a:spcPts val="0"/>
              </a:spcBef>
              <a:spcAft>
                <a:spcPts val="0"/>
              </a:spcAft>
              <a:buSzPts val="1300"/>
              <a:buChar char="-"/>
            </a:pPr>
            <a:r>
              <a:rPr lang="en"/>
              <a:t>Changes are automatically added to the next </a:t>
            </a:r>
            <a:r>
              <a:rPr lang="en">
                <a:solidFill>
                  <a:srgbClr val="FF0000"/>
                </a:solidFill>
              </a:rPr>
              <a:t>commit</a:t>
            </a:r>
            <a:r>
              <a:rPr lang="en"/>
              <a:t> by default </a:t>
            </a:r>
            <a:endParaRPr/>
          </a:p>
        </p:txBody>
      </p:sp>
      <p:pic>
        <p:nvPicPr>
          <p:cNvPr id="384" name="Google Shape;384;p50"/>
          <p:cNvPicPr preferRelativeResize="0"/>
          <p:nvPr/>
        </p:nvPicPr>
        <p:blipFill>
          <a:blip r:embed="rId3">
            <a:alphaModFix/>
          </a:blip>
          <a:stretch>
            <a:fillRect/>
          </a:stretch>
        </p:blipFill>
        <p:spPr>
          <a:xfrm>
            <a:off x="4015952" y="1266175"/>
            <a:ext cx="4947225" cy="3392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Commit</a:t>
            </a:r>
            <a:endParaRPr/>
          </a:p>
        </p:txBody>
      </p:sp>
      <p:sp>
        <p:nvSpPr>
          <p:cNvPr id="390" name="Google Shape;390;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0"/>
              <a:t>The commit command </a:t>
            </a:r>
            <a:r>
              <a:rPr lang="en" sz="1400">
                <a:solidFill>
                  <a:srgbClr val="FF0000"/>
                </a:solidFill>
              </a:rPr>
              <a:t>records changes</a:t>
            </a:r>
            <a:r>
              <a:rPr lang="en" sz="1400"/>
              <a:t> to the </a:t>
            </a:r>
            <a:r>
              <a:rPr lang="en" sz="1400"/>
              <a:t>repository</a:t>
            </a:r>
            <a:r>
              <a:rPr lang="en" sz="1400"/>
              <a:t> </a:t>
            </a:r>
            <a:endParaRPr sz="1200"/>
          </a:p>
          <a:p>
            <a:pPr indent="-317500" lvl="0" marL="457200" rtl="0" algn="l">
              <a:lnSpc>
                <a:spcPct val="150000"/>
              </a:lnSpc>
              <a:spcBef>
                <a:spcPts val="1200"/>
              </a:spcBef>
              <a:spcAft>
                <a:spcPts val="0"/>
              </a:spcAft>
              <a:buSzPts val="1400"/>
              <a:buChar char="-"/>
            </a:pPr>
            <a:r>
              <a:rPr lang="en" sz="1400"/>
              <a:t>Commits are how we record the history of our project</a:t>
            </a:r>
            <a:endParaRPr sz="1400"/>
          </a:p>
          <a:p>
            <a:pPr indent="-317500" lvl="0" marL="457200" rtl="0" algn="l">
              <a:lnSpc>
                <a:spcPct val="150000"/>
              </a:lnSpc>
              <a:spcBef>
                <a:spcPts val="0"/>
              </a:spcBef>
              <a:spcAft>
                <a:spcPts val="0"/>
              </a:spcAft>
              <a:buSzPts val="1400"/>
              <a:buChar char="-"/>
            </a:pPr>
            <a:r>
              <a:rPr lang="en" sz="1400"/>
              <a:t>Commits have log messages</a:t>
            </a:r>
            <a:endParaRPr sz="1400"/>
          </a:p>
          <a:p>
            <a:pPr indent="-304800" lvl="1" marL="914400" rtl="0" algn="l">
              <a:lnSpc>
                <a:spcPct val="150000"/>
              </a:lnSpc>
              <a:spcBef>
                <a:spcPts val="0"/>
              </a:spcBef>
              <a:spcAft>
                <a:spcPts val="0"/>
              </a:spcAft>
              <a:buSzPts val="1200"/>
              <a:buChar char="-"/>
            </a:pPr>
            <a:r>
              <a:rPr lang="en" sz="1200"/>
              <a:t>It’s very important to write good log messages for your commits, that way other people know what you changed</a:t>
            </a:r>
            <a:endParaRPr sz="1400"/>
          </a:p>
          <a:p>
            <a:pPr indent="-317500" lvl="0" marL="457200" rtl="0" algn="l">
              <a:lnSpc>
                <a:spcPct val="150000"/>
              </a:lnSpc>
              <a:spcBef>
                <a:spcPts val="0"/>
              </a:spcBef>
              <a:spcAft>
                <a:spcPts val="0"/>
              </a:spcAft>
              <a:buSzPts val="1400"/>
              <a:buChar char="-"/>
            </a:pPr>
            <a:r>
              <a:rPr lang="en" sz="1400"/>
              <a:t>When our project is done, we should see a long chain of commits, each with a clear log message describing what was changed</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Git: Overview - Dawson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Committing Using Git Bash</a:t>
            </a:r>
            <a:endParaRPr/>
          </a:p>
        </p:txBody>
      </p:sp>
      <p:sp>
        <p:nvSpPr>
          <p:cNvPr id="396" name="Google Shape;396;p52"/>
          <p:cNvSpPr txBox="1"/>
          <p:nvPr>
            <p:ph idx="1" type="body"/>
          </p:nvPr>
        </p:nvSpPr>
        <p:spPr>
          <a:xfrm>
            <a:off x="1297500" y="1307850"/>
            <a:ext cx="7038900" cy="3614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Navigate to the repository directory </a:t>
            </a:r>
            <a:endParaRPr/>
          </a:p>
          <a:p>
            <a:pPr indent="-311150" lvl="0" marL="457200" rtl="0" algn="l">
              <a:spcBef>
                <a:spcPts val="0"/>
              </a:spcBef>
              <a:spcAft>
                <a:spcPts val="0"/>
              </a:spcAft>
              <a:buSzPts val="1300"/>
              <a:buAutoNum type="arabicParenR"/>
            </a:pPr>
            <a:r>
              <a:rPr lang="en"/>
              <a:t>Type “git commit -m &lt;log-message&gt;”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4) We’ve made a commit on the main branch!</a:t>
            </a:r>
            <a:endParaRPr/>
          </a:p>
          <a:p>
            <a:pPr indent="0" lvl="0" marL="0" rtl="0" algn="l">
              <a:spcBef>
                <a:spcPts val="1200"/>
              </a:spcBef>
              <a:spcAft>
                <a:spcPts val="0"/>
              </a:spcAft>
              <a:buNone/>
            </a:pPr>
            <a:r>
              <a:rPr lang="en"/>
              <a:t>Note: the </a:t>
            </a:r>
            <a:r>
              <a:rPr lang="en">
                <a:solidFill>
                  <a:srgbClr val="FF0000"/>
                </a:solidFill>
              </a:rPr>
              <a:t>“-m” </a:t>
            </a:r>
            <a:r>
              <a:rPr lang="en"/>
              <a:t>option lets us enter a log message for our commit right in the command line. If you do not include a </a:t>
            </a:r>
            <a:r>
              <a:rPr lang="en">
                <a:solidFill>
                  <a:srgbClr val="FF0000"/>
                </a:solidFill>
              </a:rPr>
              <a:t>“-m”</a:t>
            </a:r>
            <a:r>
              <a:rPr lang="en"/>
              <a:t> in your commit command Git Bash will open up a vi editor and make you write a log </a:t>
            </a:r>
            <a:r>
              <a:rPr lang="en"/>
              <a:t>message</a:t>
            </a:r>
            <a:r>
              <a:rPr lang="en"/>
              <a:t> in there. We recommend using the </a:t>
            </a:r>
            <a:r>
              <a:rPr lang="en">
                <a:solidFill>
                  <a:srgbClr val="FF0000"/>
                </a:solidFill>
              </a:rPr>
              <a:t>“-m”</a:t>
            </a:r>
            <a:r>
              <a:rPr lang="en"/>
              <a:t> option, it’s just easier. </a:t>
            </a:r>
            <a:endParaRPr/>
          </a:p>
          <a:p>
            <a:pPr indent="0" lvl="0" marL="0" rtl="0" algn="l">
              <a:spcBef>
                <a:spcPts val="1200"/>
              </a:spcBef>
              <a:spcAft>
                <a:spcPts val="1200"/>
              </a:spcAft>
              <a:buNone/>
            </a:pPr>
            <a:r>
              <a:t/>
            </a:r>
            <a:endParaRPr/>
          </a:p>
        </p:txBody>
      </p:sp>
      <p:pic>
        <p:nvPicPr>
          <p:cNvPr id="397" name="Google Shape;397;p52"/>
          <p:cNvPicPr preferRelativeResize="0"/>
          <p:nvPr/>
        </p:nvPicPr>
        <p:blipFill>
          <a:blip r:embed="rId3">
            <a:alphaModFix/>
          </a:blip>
          <a:stretch>
            <a:fillRect/>
          </a:stretch>
        </p:blipFill>
        <p:spPr>
          <a:xfrm>
            <a:off x="2340450" y="2052700"/>
            <a:ext cx="4953000" cy="857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Committing Using GitHub Desktop</a:t>
            </a:r>
            <a:endParaRPr/>
          </a:p>
        </p:txBody>
      </p:sp>
      <p:sp>
        <p:nvSpPr>
          <p:cNvPr id="403" name="Google Shape;403;p53"/>
          <p:cNvSpPr txBox="1"/>
          <p:nvPr>
            <p:ph idx="1" type="body"/>
          </p:nvPr>
        </p:nvSpPr>
        <p:spPr>
          <a:xfrm>
            <a:off x="1297500" y="1567550"/>
            <a:ext cx="25500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Make sure the changes you wish to commit are checked</a:t>
            </a:r>
            <a:endParaRPr/>
          </a:p>
          <a:p>
            <a:pPr indent="-311150" lvl="0" marL="457200" rtl="0" algn="l">
              <a:spcBef>
                <a:spcPts val="0"/>
              </a:spcBef>
              <a:spcAft>
                <a:spcPts val="0"/>
              </a:spcAft>
              <a:buSzPts val="1300"/>
              <a:buAutoNum type="arabicParenR"/>
            </a:pPr>
            <a:r>
              <a:rPr lang="en"/>
              <a:t>Write a log message in the provided box</a:t>
            </a:r>
            <a:endParaRPr/>
          </a:p>
          <a:p>
            <a:pPr indent="-311150" lvl="0" marL="457200" rtl="0" algn="l">
              <a:spcBef>
                <a:spcPts val="0"/>
              </a:spcBef>
              <a:spcAft>
                <a:spcPts val="0"/>
              </a:spcAft>
              <a:buSzPts val="1300"/>
              <a:buAutoNum type="arabicParenR"/>
            </a:pPr>
            <a:r>
              <a:rPr lang="en"/>
              <a:t>Click the “Commit to </a:t>
            </a:r>
            <a:r>
              <a:rPr lang="en"/>
              <a:t>main</a:t>
            </a:r>
            <a:r>
              <a:rPr lang="en"/>
              <a:t>” button in the bottom left</a:t>
            </a:r>
            <a:endParaRPr/>
          </a:p>
        </p:txBody>
      </p:sp>
      <p:pic>
        <p:nvPicPr>
          <p:cNvPr id="404" name="Google Shape;404;p53"/>
          <p:cNvPicPr preferRelativeResize="0"/>
          <p:nvPr/>
        </p:nvPicPr>
        <p:blipFill>
          <a:blip r:embed="rId3">
            <a:alphaModFix/>
          </a:blip>
          <a:stretch>
            <a:fillRect/>
          </a:stretch>
        </p:blipFill>
        <p:spPr>
          <a:xfrm>
            <a:off x="4015952" y="1266175"/>
            <a:ext cx="4947225" cy="3392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Push</a:t>
            </a:r>
            <a:endParaRPr/>
          </a:p>
        </p:txBody>
      </p:sp>
      <p:sp>
        <p:nvSpPr>
          <p:cNvPr id="410" name="Google Shape;410;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The push command is used to upload</a:t>
            </a:r>
            <a:r>
              <a:rPr lang="en">
                <a:solidFill>
                  <a:srgbClr val="FF0000"/>
                </a:solidFill>
              </a:rPr>
              <a:t> local </a:t>
            </a:r>
            <a:r>
              <a:rPr lang="en"/>
              <a:t>repository</a:t>
            </a:r>
            <a:r>
              <a:rPr lang="en"/>
              <a:t> content to a </a:t>
            </a:r>
            <a:r>
              <a:rPr lang="en">
                <a:solidFill>
                  <a:srgbClr val="FF0000"/>
                </a:solidFill>
              </a:rPr>
              <a:t>remote</a:t>
            </a:r>
            <a:r>
              <a:rPr lang="en"/>
              <a:t> repository</a:t>
            </a:r>
            <a:endParaRPr/>
          </a:p>
          <a:p>
            <a:pPr indent="-311150" lvl="0" marL="457200" rtl="0" algn="l">
              <a:lnSpc>
                <a:spcPct val="150000"/>
              </a:lnSpc>
              <a:spcBef>
                <a:spcPts val="1200"/>
              </a:spcBef>
              <a:spcAft>
                <a:spcPts val="0"/>
              </a:spcAft>
              <a:buSzPts val="1300"/>
              <a:buChar char="-"/>
            </a:pPr>
            <a:r>
              <a:rPr lang="en"/>
              <a:t>This is how we put our local changes onto GitHub</a:t>
            </a:r>
            <a:endParaRPr/>
          </a:p>
          <a:p>
            <a:pPr indent="-311150" lvl="0" marL="457200" rtl="0" algn="l">
              <a:lnSpc>
                <a:spcPct val="150000"/>
              </a:lnSpc>
              <a:spcBef>
                <a:spcPts val="0"/>
              </a:spcBef>
              <a:spcAft>
                <a:spcPts val="0"/>
              </a:spcAft>
              <a:buSzPts val="1300"/>
              <a:buChar char="-"/>
            </a:pPr>
            <a:r>
              <a:rPr lang="en"/>
              <a:t>You might also think of it as updating the remote repository to look like your local repository</a:t>
            </a:r>
            <a:endParaRPr/>
          </a:p>
          <a:p>
            <a:pPr indent="-311150" lvl="0" marL="457200" rtl="0" algn="l">
              <a:lnSpc>
                <a:spcPct val="150000"/>
              </a:lnSpc>
              <a:spcBef>
                <a:spcPts val="0"/>
              </a:spcBef>
              <a:spcAft>
                <a:spcPts val="0"/>
              </a:spcAft>
              <a:buSzPts val="1300"/>
              <a:buChar char="-"/>
            </a:pPr>
            <a:r>
              <a:rPr lang="en"/>
              <a:t>We </a:t>
            </a:r>
            <a:r>
              <a:rPr lang="en">
                <a:solidFill>
                  <a:srgbClr val="FF0000"/>
                </a:solidFill>
              </a:rPr>
              <a:t>push </a:t>
            </a:r>
            <a:r>
              <a:rPr lang="en"/>
              <a:t>our local commits to the remote repository </a:t>
            </a:r>
            <a:endParaRPr/>
          </a:p>
          <a:p>
            <a:pPr indent="-311150" lvl="0" marL="457200" rtl="0" algn="l">
              <a:lnSpc>
                <a:spcPct val="150000"/>
              </a:lnSpc>
              <a:spcBef>
                <a:spcPts val="0"/>
              </a:spcBef>
              <a:spcAft>
                <a:spcPts val="0"/>
              </a:spcAft>
              <a:buSzPts val="1300"/>
              <a:buChar char="-"/>
            </a:pPr>
            <a:r>
              <a:rPr lang="en"/>
              <a:t>Kind of the opposite of </a:t>
            </a:r>
            <a:r>
              <a:rPr lang="en">
                <a:solidFill>
                  <a:srgbClr val="FF0000"/>
                </a:solidFill>
              </a:rPr>
              <a:t>pull</a:t>
            </a:r>
            <a:endParaRPr>
              <a:solidFill>
                <a:srgbClr val="FF0000"/>
              </a:solidFill>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Pushing Using Git Bash</a:t>
            </a:r>
            <a:endParaRPr/>
          </a:p>
        </p:txBody>
      </p:sp>
      <p:sp>
        <p:nvSpPr>
          <p:cNvPr id="416" name="Google Shape;416;p55"/>
          <p:cNvSpPr txBox="1"/>
          <p:nvPr>
            <p:ph idx="1" type="body"/>
          </p:nvPr>
        </p:nvSpPr>
        <p:spPr>
          <a:xfrm>
            <a:off x="592700" y="1567550"/>
            <a:ext cx="2883000" cy="29112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arenR"/>
            </a:pPr>
            <a:r>
              <a:rPr lang="en"/>
              <a:t>Navigate to the repository directory</a:t>
            </a:r>
            <a:endParaRPr/>
          </a:p>
          <a:p>
            <a:pPr indent="-311150" lvl="0" marL="457200" rtl="0" algn="l">
              <a:lnSpc>
                <a:spcPct val="150000"/>
              </a:lnSpc>
              <a:spcBef>
                <a:spcPts val="0"/>
              </a:spcBef>
              <a:spcAft>
                <a:spcPts val="0"/>
              </a:spcAft>
              <a:buSzPts val="1300"/>
              <a:buAutoNum type="arabicParenR"/>
            </a:pPr>
            <a:r>
              <a:rPr lang="en"/>
              <a:t>Ensure you have commits ready to be pushed</a:t>
            </a:r>
            <a:endParaRPr/>
          </a:p>
          <a:p>
            <a:pPr indent="-311150" lvl="0" marL="457200" rtl="0" algn="l">
              <a:lnSpc>
                <a:spcPct val="150000"/>
              </a:lnSpc>
              <a:spcBef>
                <a:spcPts val="0"/>
              </a:spcBef>
              <a:spcAft>
                <a:spcPts val="0"/>
              </a:spcAft>
              <a:buSzPts val="1300"/>
              <a:buAutoNum type="arabicParenR"/>
            </a:pPr>
            <a:r>
              <a:rPr lang="en"/>
              <a:t>Type “git push” </a:t>
            </a:r>
            <a:endParaRPr/>
          </a:p>
          <a:p>
            <a:pPr indent="-311150" lvl="0" marL="457200" rtl="0" algn="l">
              <a:lnSpc>
                <a:spcPct val="150000"/>
              </a:lnSpc>
              <a:spcBef>
                <a:spcPts val="0"/>
              </a:spcBef>
              <a:spcAft>
                <a:spcPts val="0"/>
              </a:spcAft>
              <a:buSzPts val="1300"/>
              <a:buAutoNum type="arabicParenR"/>
            </a:pPr>
            <a:r>
              <a:rPr lang="en"/>
              <a:t>We’ve pushed our first commit!</a:t>
            </a:r>
            <a:endParaRPr/>
          </a:p>
        </p:txBody>
      </p:sp>
      <p:pic>
        <p:nvPicPr>
          <p:cNvPr id="417" name="Google Shape;417;p55"/>
          <p:cNvPicPr preferRelativeResize="0"/>
          <p:nvPr/>
        </p:nvPicPr>
        <p:blipFill>
          <a:blip r:embed="rId3">
            <a:alphaModFix/>
          </a:blip>
          <a:stretch>
            <a:fillRect/>
          </a:stretch>
        </p:blipFill>
        <p:spPr>
          <a:xfrm>
            <a:off x="3645088" y="1216300"/>
            <a:ext cx="5229225" cy="3333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Pushing Using GitHub Desktop</a:t>
            </a:r>
            <a:endParaRPr/>
          </a:p>
        </p:txBody>
      </p:sp>
      <p:sp>
        <p:nvSpPr>
          <p:cNvPr id="423" name="Google Shape;423;p56"/>
          <p:cNvSpPr txBox="1"/>
          <p:nvPr>
            <p:ph idx="1" type="body"/>
          </p:nvPr>
        </p:nvSpPr>
        <p:spPr>
          <a:xfrm>
            <a:off x="825350" y="1567550"/>
            <a:ext cx="26220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Commited changes</a:t>
            </a:r>
            <a:endParaRPr sz="2000"/>
          </a:p>
          <a:p>
            <a:pPr indent="-355600" lvl="0" marL="457200" rtl="0" algn="l">
              <a:spcBef>
                <a:spcPts val="0"/>
              </a:spcBef>
              <a:spcAft>
                <a:spcPts val="0"/>
              </a:spcAft>
              <a:buSzPts val="2000"/>
              <a:buChar char="●"/>
            </a:pPr>
            <a:r>
              <a:rPr lang="en" sz="2000"/>
              <a:t>Prompting to push </a:t>
            </a:r>
            <a:endParaRPr sz="2000"/>
          </a:p>
          <a:p>
            <a:pPr indent="-355600" lvl="0" marL="457200" rtl="0" algn="l">
              <a:spcBef>
                <a:spcPts val="0"/>
              </a:spcBef>
              <a:spcAft>
                <a:spcPts val="0"/>
              </a:spcAft>
              <a:buSzPts val="2000"/>
              <a:buChar char="●"/>
            </a:pPr>
            <a:r>
              <a:rPr lang="en" sz="2000"/>
              <a:t>Click either of the “Push origin” buttons</a:t>
            </a:r>
            <a:endParaRPr sz="2000"/>
          </a:p>
        </p:txBody>
      </p:sp>
      <p:pic>
        <p:nvPicPr>
          <p:cNvPr id="424" name="Google Shape;424;p56"/>
          <p:cNvPicPr preferRelativeResize="0"/>
          <p:nvPr/>
        </p:nvPicPr>
        <p:blipFill>
          <a:blip r:embed="rId3">
            <a:alphaModFix/>
          </a:blip>
          <a:stretch>
            <a:fillRect/>
          </a:stretch>
        </p:blipFill>
        <p:spPr>
          <a:xfrm>
            <a:off x="3623222" y="1211962"/>
            <a:ext cx="5319851" cy="3622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Desktop - Post Push</a:t>
            </a:r>
            <a:endParaRPr/>
          </a:p>
        </p:txBody>
      </p:sp>
      <p:sp>
        <p:nvSpPr>
          <p:cNvPr id="430" name="Google Shape;430;p57"/>
          <p:cNvSpPr txBox="1"/>
          <p:nvPr>
            <p:ph idx="1" type="body"/>
          </p:nvPr>
        </p:nvSpPr>
        <p:spPr>
          <a:xfrm>
            <a:off x="1297500" y="1567550"/>
            <a:ext cx="26304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Back to no changes</a:t>
            </a:r>
            <a:endParaRPr sz="2000"/>
          </a:p>
        </p:txBody>
      </p:sp>
      <p:pic>
        <p:nvPicPr>
          <p:cNvPr id="431" name="Google Shape;431;p57"/>
          <p:cNvPicPr preferRelativeResize="0"/>
          <p:nvPr/>
        </p:nvPicPr>
        <p:blipFill>
          <a:blip r:embed="rId3">
            <a:alphaModFix/>
          </a:blip>
          <a:stretch>
            <a:fillRect/>
          </a:stretch>
        </p:blipFill>
        <p:spPr>
          <a:xfrm>
            <a:off x="3769752" y="1167400"/>
            <a:ext cx="5052775" cy="3459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GitHub Desktop - History</a:t>
            </a:r>
            <a:endParaRPr/>
          </a:p>
        </p:txBody>
      </p:sp>
      <p:sp>
        <p:nvSpPr>
          <p:cNvPr id="437" name="Google Shape;437;p58"/>
          <p:cNvSpPr txBox="1"/>
          <p:nvPr>
            <p:ph idx="1" type="body"/>
          </p:nvPr>
        </p:nvSpPr>
        <p:spPr>
          <a:xfrm>
            <a:off x="865525" y="1567550"/>
            <a:ext cx="30933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History tab shows all commits on current branch</a:t>
            </a:r>
            <a:endParaRPr sz="2000"/>
          </a:p>
        </p:txBody>
      </p:sp>
      <p:pic>
        <p:nvPicPr>
          <p:cNvPr id="438" name="Google Shape;438;p58"/>
          <p:cNvPicPr preferRelativeResize="0"/>
          <p:nvPr/>
        </p:nvPicPr>
        <p:blipFill>
          <a:blip r:embed="rId3">
            <a:alphaModFix/>
          </a:blip>
          <a:stretch>
            <a:fillRect/>
          </a:stretch>
        </p:blipFill>
        <p:spPr>
          <a:xfrm>
            <a:off x="4109376" y="1307850"/>
            <a:ext cx="4753325" cy="3237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quick note on branches</a:t>
            </a:r>
            <a:endParaRPr/>
          </a:p>
        </p:txBody>
      </p:sp>
      <p:sp>
        <p:nvSpPr>
          <p:cNvPr id="444" name="Google Shape;444;p59"/>
          <p:cNvSpPr txBox="1"/>
          <p:nvPr>
            <p:ph idx="1" type="body"/>
          </p:nvPr>
        </p:nvSpPr>
        <p:spPr>
          <a:xfrm>
            <a:off x="1297500" y="1266175"/>
            <a:ext cx="7038900" cy="32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a:t>
            </a:r>
            <a:r>
              <a:rPr lang="en">
                <a:solidFill>
                  <a:srgbClr val="FF0000"/>
                </a:solidFill>
              </a:rPr>
              <a:t>not</a:t>
            </a:r>
            <a:r>
              <a:rPr lang="en"/>
              <a:t> be making branches and merging them into main. Instead we will be committing directly to the main branch</a:t>
            </a:r>
            <a:endParaRPr/>
          </a:p>
          <a:p>
            <a:pPr indent="-311150" lvl="0" marL="457200" rtl="0" algn="l">
              <a:lnSpc>
                <a:spcPct val="150000"/>
              </a:lnSpc>
              <a:spcBef>
                <a:spcPts val="1200"/>
              </a:spcBef>
              <a:spcAft>
                <a:spcPts val="0"/>
              </a:spcAft>
              <a:buSzPts val="1300"/>
              <a:buChar char="-"/>
            </a:pPr>
            <a:r>
              <a:rPr lang="en"/>
              <a:t>If you know how to make branches and do merges:</a:t>
            </a:r>
            <a:endParaRPr/>
          </a:p>
          <a:p>
            <a:pPr indent="-311150" lvl="1" marL="914400" rtl="0" algn="l">
              <a:lnSpc>
                <a:spcPct val="150000"/>
              </a:lnSpc>
              <a:spcBef>
                <a:spcPts val="0"/>
              </a:spcBef>
              <a:spcAft>
                <a:spcPts val="0"/>
              </a:spcAft>
              <a:buSzPts val="1300"/>
              <a:buChar char="-"/>
            </a:pPr>
            <a:r>
              <a:rPr lang="en" sz="1300"/>
              <a:t>Good, you’ll use that in the future</a:t>
            </a:r>
            <a:endParaRPr sz="1300"/>
          </a:p>
          <a:p>
            <a:pPr indent="-311150" lvl="1" marL="914400" rtl="0" algn="l">
              <a:lnSpc>
                <a:spcPct val="150000"/>
              </a:lnSpc>
              <a:spcBef>
                <a:spcPts val="0"/>
              </a:spcBef>
              <a:spcAft>
                <a:spcPts val="0"/>
              </a:spcAft>
              <a:buSzPts val="1300"/>
              <a:buChar char="-"/>
            </a:pPr>
            <a:r>
              <a:rPr lang="en" sz="1300"/>
              <a:t>We won’t be doing that for this class</a:t>
            </a:r>
            <a:endParaRPr sz="1300"/>
          </a:p>
          <a:p>
            <a:pPr indent="-311150" lvl="1" marL="914400" rtl="0" algn="l">
              <a:lnSpc>
                <a:spcPct val="150000"/>
              </a:lnSpc>
              <a:spcBef>
                <a:spcPts val="0"/>
              </a:spcBef>
              <a:spcAft>
                <a:spcPts val="0"/>
              </a:spcAft>
              <a:buSzPts val="1300"/>
              <a:buChar char="-"/>
            </a:pPr>
            <a:r>
              <a:rPr lang="en" sz="1300"/>
              <a:t>“Never commit to master”</a:t>
            </a:r>
            <a:endParaRPr sz="1300"/>
          </a:p>
          <a:p>
            <a:pPr indent="-311150" lvl="0" marL="457200" rtl="0" algn="l">
              <a:lnSpc>
                <a:spcPct val="150000"/>
              </a:lnSpc>
              <a:spcBef>
                <a:spcPts val="0"/>
              </a:spcBef>
              <a:spcAft>
                <a:spcPts val="0"/>
              </a:spcAft>
              <a:buSzPts val="1300"/>
              <a:buChar char="-"/>
            </a:pPr>
            <a:r>
              <a:rPr lang="en"/>
              <a:t>If you don’t know what any of that means:</a:t>
            </a:r>
            <a:endParaRPr/>
          </a:p>
          <a:p>
            <a:pPr indent="-311150" lvl="1" marL="914400" rtl="0" algn="l">
              <a:lnSpc>
                <a:spcPct val="150000"/>
              </a:lnSpc>
              <a:spcBef>
                <a:spcPts val="0"/>
              </a:spcBef>
              <a:spcAft>
                <a:spcPts val="0"/>
              </a:spcAft>
              <a:buSzPts val="1300"/>
              <a:buChar char="-"/>
            </a:pPr>
            <a:r>
              <a:rPr lang="en" sz="1300"/>
              <a:t>Don’t worry about it :)</a:t>
            </a:r>
            <a:endParaRPr sz="1300"/>
          </a:p>
          <a:p>
            <a:pPr indent="-311150" lvl="0" marL="457200" rtl="0" algn="l">
              <a:lnSpc>
                <a:spcPct val="150000"/>
              </a:lnSpc>
              <a:spcBef>
                <a:spcPts val="0"/>
              </a:spcBef>
              <a:spcAft>
                <a:spcPts val="0"/>
              </a:spcAft>
              <a:buSzPts val="1300"/>
              <a:buChar char="-"/>
            </a:pPr>
            <a:r>
              <a:rPr lang="en"/>
              <a:t>There are lots of really cool and fancy git commands</a:t>
            </a:r>
            <a:endParaRPr/>
          </a:p>
          <a:p>
            <a:pPr indent="-311150" lvl="1" marL="914400" rtl="0" algn="l">
              <a:lnSpc>
                <a:spcPct val="150000"/>
              </a:lnSpc>
              <a:spcBef>
                <a:spcPts val="0"/>
              </a:spcBef>
              <a:spcAft>
                <a:spcPts val="0"/>
              </a:spcAft>
              <a:buSzPts val="1300"/>
              <a:buChar char="-"/>
            </a:pPr>
            <a:r>
              <a:rPr lang="en" sz="1300"/>
              <a:t>Feel free to learn them, knowing git is super important</a:t>
            </a:r>
            <a:endParaRPr sz="1300"/>
          </a:p>
          <a:p>
            <a:pPr indent="-311150" lvl="1" marL="914400" rtl="0" algn="l">
              <a:lnSpc>
                <a:spcPct val="150000"/>
              </a:lnSpc>
              <a:spcBef>
                <a:spcPts val="0"/>
              </a:spcBef>
              <a:spcAft>
                <a:spcPts val="0"/>
              </a:spcAft>
              <a:buSzPts val="1300"/>
              <a:buChar char="-"/>
            </a:pPr>
            <a:r>
              <a:rPr lang="en" sz="1300"/>
              <a:t>Don’t use anything crazy for your games, keep it simple!</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Bash VS GitHub Desktop</a:t>
            </a:r>
            <a:endParaRPr/>
          </a:p>
        </p:txBody>
      </p:sp>
      <p:sp>
        <p:nvSpPr>
          <p:cNvPr id="450" name="Google Shape;450;p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GitHub Desktop makes everything really easy!</a:t>
            </a:r>
            <a:endParaRPr/>
          </a:p>
          <a:p>
            <a:pPr indent="0" lvl="0" marL="0" rtl="0" algn="l">
              <a:lnSpc>
                <a:spcPct val="150000"/>
              </a:lnSpc>
              <a:spcBef>
                <a:spcPts val="1200"/>
              </a:spcBef>
              <a:spcAft>
                <a:spcPts val="0"/>
              </a:spcAft>
              <a:buNone/>
            </a:pPr>
            <a:r>
              <a:rPr lang="en"/>
              <a:t>That’s why we strongly encourage you all to use the command line :)</a:t>
            </a:r>
            <a:endParaRPr/>
          </a:p>
          <a:p>
            <a:pPr indent="-311150" lvl="0" marL="457200" rtl="0" algn="l">
              <a:lnSpc>
                <a:spcPct val="150000"/>
              </a:lnSpc>
              <a:spcBef>
                <a:spcPts val="1200"/>
              </a:spcBef>
              <a:spcAft>
                <a:spcPts val="0"/>
              </a:spcAft>
              <a:buSzPts val="1300"/>
              <a:buChar char="-"/>
            </a:pPr>
            <a:r>
              <a:rPr lang="en"/>
              <a:t>The command line forces you to understand what you’re doing</a:t>
            </a:r>
            <a:endParaRPr/>
          </a:p>
          <a:p>
            <a:pPr indent="-311150" lvl="0" marL="457200" rtl="0" algn="l">
              <a:lnSpc>
                <a:spcPct val="150000"/>
              </a:lnSpc>
              <a:spcBef>
                <a:spcPts val="0"/>
              </a:spcBef>
              <a:spcAft>
                <a:spcPts val="0"/>
              </a:spcAft>
              <a:buSzPts val="1300"/>
              <a:buChar char="-"/>
            </a:pPr>
            <a:r>
              <a:rPr lang="en"/>
              <a:t>We’ve done lots of Bash before, it shouldn’t be too intimidating </a:t>
            </a:r>
            <a:endParaRPr/>
          </a:p>
          <a:p>
            <a:pPr indent="-311150" lvl="0" marL="457200" rtl="0" algn="l">
              <a:lnSpc>
                <a:spcPct val="150000"/>
              </a:lnSpc>
              <a:spcBef>
                <a:spcPts val="0"/>
              </a:spcBef>
              <a:spcAft>
                <a:spcPts val="0"/>
              </a:spcAft>
              <a:buSzPts val="1300"/>
              <a:buChar char="-"/>
            </a:pPr>
            <a:r>
              <a:rPr lang="en"/>
              <a:t>If you’re really struggling to use the command line you can fall back on GitHub Desktop</a:t>
            </a:r>
            <a:endParaRPr/>
          </a:p>
          <a:p>
            <a:pPr indent="-311150" lvl="1" marL="914400" rtl="0" algn="l">
              <a:lnSpc>
                <a:spcPct val="150000"/>
              </a:lnSpc>
              <a:spcBef>
                <a:spcPts val="0"/>
              </a:spcBef>
              <a:spcAft>
                <a:spcPts val="0"/>
              </a:spcAft>
              <a:buSzPts val="1300"/>
              <a:buChar char="-"/>
            </a:pPr>
            <a:r>
              <a:rPr lang="en" sz="1300"/>
              <a:t>At the end of the day they do the same thing but we think you’ll learn a lot more using the command line</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Bash + GitHub Desktop Downloads</a:t>
            </a:r>
            <a:endParaRPr/>
          </a:p>
        </p:txBody>
      </p:sp>
      <p:sp>
        <p:nvSpPr>
          <p:cNvPr id="456" name="Google Shape;456;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49250" lvl="0" marL="457200" rtl="0" algn="l">
              <a:spcBef>
                <a:spcPts val="1200"/>
              </a:spcBef>
              <a:spcAft>
                <a:spcPts val="0"/>
              </a:spcAft>
              <a:buSzPts val="1900"/>
              <a:buChar char="-"/>
            </a:pPr>
            <a:r>
              <a:rPr lang="en" sz="1900"/>
              <a:t>Git Bash: </a:t>
            </a:r>
            <a:r>
              <a:rPr lang="en" sz="1900" u="sng">
                <a:solidFill>
                  <a:schemeClr val="hlink"/>
                </a:solidFill>
                <a:hlinkClick r:id="rId3"/>
              </a:rPr>
              <a:t>https://git-scm.com/downloads</a:t>
            </a:r>
            <a:r>
              <a:rPr lang="en" sz="1900"/>
              <a:t> </a:t>
            </a:r>
            <a:endParaRPr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92100" lvl="0" marL="457200" rtl="0" algn="l">
              <a:spcBef>
                <a:spcPts val="1200"/>
              </a:spcBef>
              <a:spcAft>
                <a:spcPts val="0"/>
              </a:spcAft>
              <a:buSzPts val="1000"/>
              <a:buChar char="-"/>
            </a:pPr>
            <a:r>
              <a:rPr lang="en" sz="1000"/>
              <a:t>GitHub Desktop: </a:t>
            </a:r>
            <a:r>
              <a:rPr lang="en" sz="1000" u="sng">
                <a:solidFill>
                  <a:schemeClr val="accent5"/>
                </a:solidFill>
                <a:hlinkClick r:id="rId4">
                  <a:extLst>
                    <a:ext uri="{A12FA001-AC4F-418D-AE19-62706E023703}">
                      <ahyp:hlinkClr val="tx"/>
                    </a:ext>
                  </a:extLst>
                </a:hlinkClick>
              </a:rPr>
              <a:t>https://desktop.github.com/</a:t>
            </a:r>
            <a:endParaRPr sz="10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GIT? </a:t>
            </a:r>
            <a:endParaRPr/>
          </a:p>
        </p:txBody>
      </p:sp>
      <p:sp>
        <p:nvSpPr>
          <p:cNvPr id="157" name="Google Shape;157;p17"/>
          <p:cNvSpPr txBox="1"/>
          <p:nvPr>
            <p:ph idx="1" type="body"/>
          </p:nvPr>
        </p:nvSpPr>
        <p:spPr>
          <a:xfrm>
            <a:off x="1297500" y="1557450"/>
            <a:ext cx="3403200" cy="27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00"/>
                </a:solidFill>
                <a:latin typeface="Arial"/>
                <a:ea typeface="Arial"/>
                <a:cs typeface="Arial"/>
                <a:sym typeface="Arial"/>
              </a:rPr>
              <a:t>Git is a tool used for source code management</a:t>
            </a:r>
            <a:r>
              <a:rPr lang="en" sz="2100">
                <a:solidFill>
                  <a:srgbClr val="BDC1C6"/>
                </a:solidFill>
                <a:latin typeface="Arial"/>
                <a:ea typeface="Arial"/>
                <a:cs typeface="Arial"/>
                <a:sym typeface="Arial"/>
              </a:rPr>
              <a:t>. </a:t>
            </a:r>
            <a:endParaRPr sz="2300">
              <a:solidFill>
                <a:srgbClr val="BDC1C6"/>
              </a:solidFill>
              <a:latin typeface="Arial"/>
              <a:ea typeface="Arial"/>
              <a:cs typeface="Arial"/>
              <a:sym typeface="Arial"/>
            </a:endParaRPr>
          </a:p>
          <a:p>
            <a:pPr indent="0" lvl="0" marL="0" rtl="0" algn="l">
              <a:spcBef>
                <a:spcPts val="0"/>
              </a:spcBef>
              <a:spcAft>
                <a:spcPts val="0"/>
              </a:spcAft>
              <a:buNone/>
            </a:pPr>
            <a:r>
              <a:t/>
            </a:r>
            <a:endParaRPr sz="2100">
              <a:solidFill>
                <a:srgbClr val="BDC1C6"/>
              </a:solidFill>
              <a:latin typeface="Arial"/>
              <a:ea typeface="Arial"/>
              <a:cs typeface="Arial"/>
              <a:sym typeface="Arial"/>
            </a:endParaRPr>
          </a:p>
          <a:p>
            <a:pPr indent="0" lvl="0" marL="0" rtl="0" algn="l">
              <a:spcBef>
                <a:spcPts val="0"/>
              </a:spcBef>
              <a:spcAft>
                <a:spcPts val="0"/>
              </a:spcAft>
              <a:buNone/>
            </a:pPr>
            <a:r>
              <a:rPr lang="en" sz="2100">
                <a:solidFill>
                  <a:srgbClr val="BDC1C6"/>
                </a:solidFill>
                <a:latin typeface="Arial"/>
                <a:ea typeface="Arial"/>
                <a:cs typeface="Arial"/>
                <a:sym typeface="Arial"/>
              </a:rPr>
              <a:t>It is a free and open-source version control system used to handle small to very large projects efficiently. </a:t>
            </a:r>
            <a:endParaRPr sz="2100">
              <a:solidFill>
                <a:srgbClr val="BDC1C6"/>
              </a:solidFill>
              <a:latin typeface="Arial"/>
              <a:ea typeface="Arial"/>
              <a:cs typeface="Arial"/>
              <a:sym typeface="Arial"/>
            </a:endParaRPr>
          </a:p>
          <a:p>
            <a:pPr indent="0" lvl="0" marL="0" rtl="0" algn="l">
              <a:spcBef>
                <a:spcPts val="0"/>
              </a:spcBef>
              <a:spcAft>
                <a:spcPts val="0"/>
              </a:spcAft>
              <a:buNone/>
            </a:pPr>
            <a:r>
              <a:t/>
            </a:r>
            <a:endParaRPr sz="1700">
              <a:solidFill>
                <a:srgbClr val="BDC1C6"/>
              </a:solidFill>
              <a:latin typeface="Arial"/>
              <a:ea typeface="Arial"/>
              <a:cs typeface="Arial"/>
              <a:sym typeface="Arial"/>
            </a:endParaRPr>
          </a:p>
          <a:p>
            <a:pPr indent="0" lvl="0" marL="0" rtl="0" algn="l">
              <a:spcBef>
                <a:spcPts val="0"/>
              </a:spcBef>
              <a:spcAft>
                <a:spcPts val="0"/>
              </a:spcAft>
              <a:buNone/>
            </a:pPr>
            <a:r>
              <a:t/>
            </a:r>
            <a:endParaRPr sz="1700">
              <a:solidFill>
                <a:srgbClr val="BDC1C6"/>
              </a:solidFill>
              <a:latin typeface="Arial"/>
              <a:ea typeface="Arial"/>
              <a:cs typeface="Arial"/>
              <a:sym typeface="Arial"/>
            </a:endParaRPr>
          </a:p>
          <a:p>
            <a:pPr indent="0" lvl="0" marL="0" rtl="0" algn="l">
              <a:spcBef>
                <a:spcPts val="0"/>
              </a:spcBef>
              <a:spcAft>
                <a:spcPts val="1200"/>
              </a:spcAft>
              <a:buNone/>
            </a:pPr>
            <a:r>
              <a:t/>
            </a:r>
            <a:endParaRPr sz="1800"/>
          </a:p>
        </p:txBody>
      </p:sp>
      <p:pic>
        <p:nvPicPr>
          <p:cNvPr id="158" name="Google Shape;158;p17"/>
          <p:cNvPicPr preferRelativeResize="0"/>
          <p:nvPr/>
        </p:nvPicPr>
        <p:blipFill>
          <a:blip r:embed="rId3">
            <a:alphaModFix/>
          </a:blip>
          <a:stretch>
            <a:fillRect/>
          </a:stretch>
        </p:blipFill>
        <p:spPr>
          <a:xfrm>
            <a:off x="4921475" y="393750"/>
            <a:ext cx="3898550" cy="2347225"/>
          </a:xfrm>
          <a:prstGeom prst="rect">
            <a:avLst/>
          </a:prstGeom>
          <a:noFill/>
          <a:ln>
            <a:noFill/>
          </a:ln>
        </p:spPr>
      </p:pic>
      <p:sp>
        <p:nvSpPr>
          <p:cNvPr id="159" name="Google Shape;159;p17"/>
          <p:cNvSpPr txBox="1"/>
          <p:nvPr/>
        </p:nvSpPr>
        <p:spPr>
          <a:xfrm>
            <a:off x="4921475" y="2894750"/>
            <a:ext cx="38985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BDC1C6"/>
                </a:solidFill>
              </a:rPr>
              <a:t>Git is used to track </a:t>
            </a:r>
            <a:r>
              <a:rPr lang="en" sz="2000">
                <a:solidFill>
                  <a:srgbClr val="FF0000"/>
                </a:solidFill>
              </a:rPr>
              <a:t>changes in the source code</a:t>
            </a:r>
            <a:r>
              <a:rPr lang="en" sz="2000">
                <a:solidFill>
                  <a:srgbClr val="BDC1C6"/>
                </a:solidFill>
              </a:rPr>
              <a:t>, enabling multiple developers to work together on non-linear development.</a:t>
            </a:r>
            <a:endParaRPr sz="20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 Tying it All Together</a:t>
            </a:r>
            <a:endParaRPr/>
          </a:p>
          <a:p>
            <a:pPr indent="0" lvl="0" marL="0" rtl="0" algn="l">
              <a:spcBef>
                <a:spcPts val="0"/>
              </a:spcBef>
              <a:spcAft>
                <a:spcPts val="0"/>
              </a:spcAft>
              <a:buNone/>
            </a:pPr>
            <a:r>
              <a:t/>
            </a:r>
            <a:endParaRPr sz="844"/>
          </a:p>
          <a:p>
            <a:pPr indent="0" lvl="0" marL="0" rtl="0" algn="l">
              <a:spcBef>
                <a:spcPts val="0"/>
              </a:spcBef>
              <a:spcAft>
                <a:spcPts val="0"/>
              </a:spcAft>
              <a:buNone/>
            </a:pPr>
            <a:r>
              <a:rPr lang="en" sz="1588"/>
              <a:t>Some Useful Pictures</a:t>
            </a:r>
            <a:endParaRPr sz="1588"/>
          </a:p>
        </p:txBody>
      </p:sp>
      <p:pic>
        <p:nvPicPr>
          <p:cNvPr id="462" name="Google Shape;462;p62"/>
          <p:cNvPicPr preferRelativeResize="0"/>
          <p:nvPr/>
        </p:nvPicPr>
        <p:blipFill>
          <a:blip r:embed="rId3">
            <a:alphaModFix/>
          </a:blip>
          <a:stretch>
            <a:fillRect/>
          </a:stretch>
        </p:blipFill>
        <p:spPr>
          <a:xfrm>
            <a:off x="79900" y="1868925"/>
            <a:ext cx="5086350" cy="2590800"/>
          </a:xfrm>
          <a:prstGeom prst="rect">
            <a:avLst/>
          </a:prstGeom>
          <a:noFill/>
          <a:ln>
            <a:noFill/>
          </a:ln>
        </p:spPr>
      </p:pic>
      <p:pic>
        <p:nvPicPr>
          <p:cNvPr id="463" name="Google Shape;463;p62"/>
          <p:cNvPicPr preferRelativeResize="0"/>
          <p:nvPr/>
        </p:nvPicPr>
        <p:blipFill>
          <a:blip r:embed="rId4">
            <a:alphaModFix/>
          </a:blip>
          <a:stretch>
            <a:fillRect/>
          </a:stretch>
        </p:blipFill>
        <p:spPr>
          <a:xfrm>
            <a:off x="5397374" y="2093413"/>
            <a:ext cx="3614326" cy="2141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Git - Live Tutorial - Bryce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Other deliverables - All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Platformer Game due Sept 17th </a:t>
            </a:r>
            <a:endParaRPr sz="3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Platformer Game - Description and goals</a:t>
            </a:r>
            <a:endParaRPr/>
          </a:p>
        </p:txBody>
      </p:sp>
      <p:sp>
        <p:nvSpPr>
          <p:cNvPr id="484" name="Google Shape;484;p66"/>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27421" lvl="0" marL="457200" rtl="0" algn="l">
              <a:lnSpc>
                <a:spcPct val="95000"/>
              </a:lnSpc>
              <a:spcBef>
                <a:spcPts val="0"/>
              </a:spcBef>
              <a:spcAft>
                <a:spcPts val="0"/>
              </a:spcAft>
              <a:buSzPts val="1556"/>
              <a:buChar char="●"/>
            </a:pPr>
            <a:r>
              <a:rPr lang="en" sz="1556"/>
              <a:t>Use Unity and C# to create a Platformer video game or an equivalent game. Your game must include the following elements:</a:t>
            </a:r>
            <a:endParaRPr sz="1556"/>
          </a:p>
          <a:p>
            <a:pPr indent="-327421" lvl="1" marL="914400" rtl="0" algn="l">
              <a:lnSpc>
                <a:spcPct val="95000"/>
              </a:lnSpc>
              <a:spcBef>
                <a:spcPts val="0"/>
              </a:spcBef>
              <a:spcAft>
                <a:spcPts val="0"/>
              </a:spcAft>
              <a:buSzPts val="1556"/>
              <a:buChar char="○"/>
            </a:pPr>
            <a:r>
              <a:rPr lang="en" sz="1556"/>
              <a:t>An animated main player that moves in response to the user pressing keys on the keyboard or mouse (or in response to the controller moving if using Vive)</a:t>
            </a:r>
            <a:endParaRPr sz="1556"/>
          </a:p>
          <a:p>
            <a:pPr indent="-327421" lvl="2" marL="1371600" rtl="0" algn="l">
              <a:lnSpc>
                <a:spcPct val="95000"/>
              </a:lnSpc>
              <a:spcBef>
                <a:spcPts val="0"/>
              </a:spcBef>
              <a:spcAft>
                <a:spcPts val="0"/>
              </a:spcAft>
              <a:buSzPts val="1556"/>
              <a:buChar char="■"/>
            </a:pPr>
            <a:r>
              <a:rPr lang="en" sz="1556"/>
              <a:t>Move left</a:t>
            </a:r>
            <a:endParaRPr sz="1556"/>
          </a:p>
          <a:p>
            <a:pPr indent="-327421" lvl="2" marL="1371600" rtl="0" algn="l">
              <a:lnSpc>
                <a:spcPct val="95000"/>
              </a:lnSpc>
              <a:spcBef>
                <a:spcPts val="0"/>
              </a:spcBef>
              <a:spcAft>
                <a:spcPts val="0"/>
              </a:spcAft>
              <a:buSzPts val="1556"/>
              <a:buChar char="■"/>
            </a:pPr>
            <a:r>
              <a:rPr lang="en" sz="1556"/>
              <a:t>Move right</a:t>
            </a:r>
            <a:endParaRPr sz="1556"/>
          </a:p>
          <a:p>
            <a:pPr indent="-327421" lvl="2" marL="1371600" rtl="0" algn="l">
              <a:lnSpc>
                <a:spcPct val="95000"/>
              </a:lnSpc>
              <a:spcBef>
                <a:spcPts val="0"/>
              </a:spcBef>
              <a:spcAft>
                <a:spcPts val="0"/>
              </a:spcAft>
              <a:buSzPts val="1556"/>
              <a:buChar char="■"/>
            </a:pPr>
            <a:r>
              <a:rPr lang="en" sz="1556"/>
              <a:t>Jump</a:t>
            </a:r>
            <a:endParaRPr sz="1556"/>
          </a:p>
          <a:p>
            <a:pPr indent="-327421" lvl="1" marL="914400" rtl="0" algn="l">
              <a:lnSpc>
                <a:spcPct val="95000"/>
              </a:lnSpc>
              <a:spcBef>
                <a:spcPts val="0"/>
              </a:spcBef>
              <a:spcAft>
                <a:spcPts val="0"/>
              </a:spcAft>
              <a:buSzPts val="1556"/>
              <a:buChar char="○"/>
            </a:pPr>
            <a:r>
              <a:rPr lang="en" sz="1556"/>
              <a:t>Health Bar</a:t>
            </a:r>
            <a:endParaRPr sz="1556"/>
          </a:p>
          <a:p>
            <a:pPr indent="-327421" lvl="2" marL="1371600" rtl="0" algn="l">
              <a:lnSpc>
                <a:spcPct val="95000"/>
              </a:lnSpc>
              <a:spcBef>
                <a:spcPts val="0"/>
              </a:spcBef>
              <a:spcAft>
                <a:spcPts val="0"/>
              </a:spcAft>
              <a:buSzPts val="1556"/>
              <a:buChar char="■"/>
            </a:pPr>
            <a:r>
              <a:rPr lang="en" sz="1556"/>
              <a:t>At least one item should remove health</a:t>
            </a:r>
            <a:endParaRPr sz="1556"/>
          </a:p>
          <a:p>
            <a:pPr indent="-327421" lvl="1" marL="914400" rtl="0" algn="l">
              <a:lnSpc>
                <a:spcPct val="95000"/>
              </a:lnSpc>
              <a:spcBef>
                <a:spcPts val="0"/>
              </a:spcBef>
              <a:spcAft>
                <a:spcPts val="0"/>
              </a:spcAft>
              <a:buSzPts val="1556"/>
              <a:buChar char="○"/>
            </a:pPr>
            <a:r>
              <a:rPr lang="en" sz="1556"/>
              <a:t>Score Bar</a:t>
            </a:r>
            <a:endParaRPr sz="1556"/>
          </a:p>
          <a:p>
            <a:pPr indent="-327421" lvl="2" marL="1371600" rtl="0" algn="l">
              <a:lnSpc>
                <a:spcPct val="95000"/>
              </a:lnSpc>
              <a:spcBef>
                <a:spcPts val="0"/>
              </a:spcBef>
              <a:spcAft>
                <a:spcPts val="0"/>
              </a:spcAft>
              <a:buSzPts val="1556"/>
              <a:buChar char="■"/>
            </a:pPr>
            <a:r>
              <a:rPr lang="en" sz="1556"/>
              <a:t>Items picked up should add to score</a:t>
            </a:r>
            <a:endParaRPr sz="1556"/>
          </a:p>
          <a:p>
            <a:pPr indent="-327421" lvl="1" marL="914400" rtl="0" algn="l">
              <a:lnSpc>
                <a:spcPct val="95000"/>
              </a:lnSpc>
              <a:spcBef>
                <a:spcPts val="0"/>
              </a:spcBef>
              <a:spcAft>
                <a:spcPts val="0"/>
              </a:spcAft>
              <a:buSzPts val="1556"/>
              <a:buChar char="○"/>
            </a:pPr>
            <a:r>
              <a:rPr lang="en" sz="1556"/>
              <a:t>Level Goal that needs the player to jump on at least three platforms to reach.</a:t>
            </a:r>
            <a:endParaRPr sz="1556"/>
          </a:p>
          <a:p>
            <a:pPr indent="-327421" lvl="1" marL="914400" rtl="0" algn="l">
              <a:lnSpc>
                <a:spcPct val="95000"/>
              </a:lnSpc>
              <a:spcBef>
                <a:spcPts val="0"/>
              </a:spcBef>
              <a:spcAft>
                <a:spcPts val="0"/>
              </a:spcAft>
              <a:buSzPts val="1556"/>
              <a:buChar char="○"/>
            </a:pPr>
            <a:r>
              <a:rPr lang="en" sz="1556"/>
              <a:t>Sound.</a:t>
            </a:r>
            <a:endParaRPr sz="1556"/>
          </a:p>
          <a:p>
            <a:pPr indent="-327421" lvl="1" marL="914400" rtl="0" algn="l">
              <a:lnSpc>
                <a:spcPct val="95000"/>
              </a:lnSpc>
              <a:spcBef>
                <a:spcPts val="0"/>
              </a:spcBef>
              <a:spcAft>
                <a:spcPts val="0"/>
              </a:spcAft>
              <a:buSzPts val="1556"/>
              <a:buChar char="○"/>
            </a:pPr>
            <a:r>
              <a:rPr lang="en" sz="1556"/>
              <a:t>Nice graphics.</a:t>
            </a:r>
            <a:endParaRPr sz="1556"/>
          </a:p>
          <a:p>
            <a:pPr indent="0" lvl="0" marL="0" rtl="0" algn="l">
              <a:lnSpc>
                <a:spcPct val="95000"/>
              </a:lnSpc>
              <a:spcBef>
                <a:spcPts val="1200"/>
              </a:spcBef>
              <a:spcAft>
                <a:spcPts val="1200"/>
              </a:spcAft>
              <a:buSzPts val="1018"/>
              <a:buNone/>
            </a:pPr>
            <a:r>
              <a:t/>
            </a:r>
            <a:endParaRPr sz="1602"/>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Platformer Game - Deliverables</a:t>
            </a:r>
            <a:endParaRPr/>
          </a:p>
          <a:p>
            <a:pPr indent="0" lvl="0" marL="0" rtl="0" algn="l">
              <a:spcBef>
                <a:spcPts val="0"/>
              </a:spcBef>
              <a:spcAft>
                <a:spcPts val="0"/>
              </a:spcAft>
              <a:buNone/>
            </a:pPr>
            <a:r>
              <a:t/>
            </a:r>
            <a:endParaRPr/>
          </a:p>
        </p:txBody>
      </p:sp>
      <p:sp>
        <p:nvSpPr>
          <p:cNvPr id="490" name="Google Shape;490;p6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sz="1800"/>
              <a:t>Code (30 marks)You can either submit a .zip file, or give a link to a GIT repository where (BC)  can clone your code, or use the delivery method you are most comfortable with.</a:t>
            </a:r>
            <a:endParaRPr sz="1800"/>
          </a:p>
          <a:p>
            <a:pPr indent="-342900" lvl="0" marL="457200" rtl="0" algn="l">
              <a:spcBef>
                <a:spcPts val="0"/>
              </a:spcBef>
              <a:spcAft>
                <a:spcPts val="0"/>
              </a:spcAft>
              <a:buSzPts val="1800"/>
              <a:buChar char="●"/>
            </a:pPr>
            <a:r>
              <a:rPr lang="en" sz="1800"/>
              <a:t>On the demo day show all aspects of the items above to the class (on one of your team's laptops).</a:t>
            </a:r>
            <a:endParaRPr sz="1800"/>
          </a:p>
          <a:p>
            <a:pPr indent="-342900" lvl="0" marL="457200" rtl="0" algn="l">
              <a:spcBef>
                <a:spcPts val="0"/>
              </a:spcBef>
              <a:spcAft>
                <a:spcPts val="0"/>
              </a:spcAft>
              <a:buSzPts val="1800"/>
              <a:buChar char="●"/>
            </a:pPr>
            <a:r>
              <a:rPr lang="en" sz="1800"/>
              <a:t>Note: This is a group assignment with the people how have the same TL number as you have.</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Platformer Game - Marking Key </a:t>
            </a:r>
            <a:r>
              <a:rPr lang="en" sz="2800"/>
              <a:t>Sept 17th</a:t>
            </a:r>
            <a:endParaRPr sz="2800"/>
          </a:p>
          <a:p>
            <a:pPr indent="0" lvl="0" marL="0" rtl="0" algn="l">
              <a:spcBef>
                <a:spcPts val="0"/>
              </a:spcBef>
              <a:spcAft>
                <a:spcPts val="0"/>
              </a:spcAft>
              <a:buNone/>
            </a:pPr>
            <a:r>
              <a:t/>
            </a:r>
            <a:endParaRPr/>
          </a:p>
        </p:txBody>
      </p:sp>
      <p:sp>
        <p:nvSpPr>
          <p:cNvPr id="496" name="Google Shape;496;p68"/>
          <p:cNvSpPr txBox="1"/>
          <p:nvPr>
            <p:ph idx="1" type="body"/>
          </p:nvPr>
        </p:nvSpPr>
        <p:spPr>
          <a:xfrm>
            <a:off x="1297500" y="1567550"/>
            <a:ext cx="3138600" cy="2911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sz="1800"/>
              <a:t>Overall game (Sound, graphics, understandable goal) (10 marks)</a:t>
            </a:r>
            <a:endParaRPr sz="1800"/>
          </a:p>
          <a:p>
            <a:pPr indent="-342900" lvl="0" marL="457200" rtl="0" algn="l">
              <a:spcBef>
                <a:spcPts val="0"/>
              </a:spcBef>
              <a:spcAft>
                <a:spcPts val="0"/>
              </a:spcAft>
              <a:buSzPts val="1800"/>
              <a:buChar char="●"/>
            </a:pPr>
            <a:r>
              <a:rPr lang="en" sz="1800"/>
              <a:t>Main player (Movement, graphics (animated)) (10 marks)</a:t>
            </a:r>
            <a:endParaRPr sz="1800"/>
          </a:p>
          <a:p>
            <a:pPr indent="-342900" lvl="0" marL="457200" rtl="0" algn="l">
              <a:spcBef>
                <a:spcPts val="0"/>
              </a:spcBef>
              <a:spcAft>
                <a:spcPts val="0"/>
              </a:spcAft>
              <a:buSzPts val="1800"/>
              <a:buChar char="●"/>
            </a:pPr>
            <a:r>
              <a:rPr lang="en" sz="1800"/>
              <a:t>Other (Health Bar, Score Bar) (10 marks)</a:t>
            </a:r>
            <a:endParaRPr sz="1800"/>
          </a:p>
          <a:p>
            <a:pPr indent="-342900" lvl="0" marL="457200" rtl="0" algn="l">
              <a:spcBef>
                <a:spcPts val="0"/>
              </a:spcBef>
              <a:spcAft>
                <a:spcPts val="0"/>
              </a:spcAft>
              <a:buSzPts val="1800"/>
              <a:buChar char="●"/>
            </a:pPr>
            <a:r>
              <a:rPr lang="en" sz="1800"/>
              <a:t>MultiMedia:</a:t>
            </a:r>
            <a:endParaRPr sz="1800"/>
          </a:p>
        </p:txBody>
      </p:sp>
      <p:pic>
        <p:nvPicPr>
          <p:cNvPr id="497" name="Google Shape;497;p68"/>
          <p:cNvPicPr preferRelativeResize="0"/>
          <p:nvPr/>
        </p:nvPicPr>
        <p:blipFill>
          <a:blip r:embed="rId3">
            <a:alphaModFix/>
          </a:blip>
          <a:stretch>
            <a:fillRect/>
          </a:stretch>
        </p:blipFill>
        <p:spPr>
          <a:xfrm>
            <a:off x="4471372" y="1209850"/>
            <a:ext cx="4708075" cy="2723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Champion Document due Sept 17th</a:t>
            </a:r>
            <a:endParaRPr/>
          </a:p>
        </p:txBody>
      </p:sp>
      <p:sp>
        <p:nvSpPr>
          <p:cNvPr id="503" name="Google Shape;503;p69"/>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Champion - OneDrive (sharepoint.com)</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RFP (request for proposal) due Sept 21st</a:t>
            </a:r>
            <a:endParaRPr sz="3600"/>
          </a:p>
        </p:txBody>
      </p:sp>
      <p:sp>
        <p:nvSpPr>
          <p:cNvPr id="509" name="Google Shape;509;p70"/>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RFP - OneDrive (sharepoint.com)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SA (system analysis) presentation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306625" y="820050"/>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difference </a:t>
            </a:r>
            <a:r>
              <a:rPr lang="en"/>
              <a:t>between</a:t>
            </a:r>
            <a:r>
              <a:rPr lang="en"/>
              <a:t> Github and GIT?</a:t>
            </a:r>
            <a:endParaRPr/>
          </a:p>
        </p:txBody>
      </p:sp>
      <p:sp>
        <p:nvSpPr>
          <p:cNvPr id="165" name="Google Shape;165;p18"/>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simple terms, Git is a version control system that lets you manage and track your source code </a:t>
            </a:r>
            <a:r>
              <a:rPr lang="en" sz="1800"/>
              <a:t>history. </a:t>
            </a:r>
            <a:endParaRPr sz="1800"/>
          </a:p>
          <a:p>
            <a:pPr indent="0" lvl="0" marL="0" rtl="0" algn="l">
              <a:spcBef>
                <a:spcPts val="1200"/>
              </a:spcBef>
              <a:spcAft>
                <a:spcPts val="1200"/>
              </a:spcAft>
              <a:buNone/>
            </a:pPr>
            <a:r>
              <a:rPr lang="en" sz="1800">
                <a:solidFill>
                  <a:srgbClr val="FF0000"/>
                </a:solidFill>
              </a:rPr>
              <a:t>GitHub is a cloud-based hosting service that lets you manage Git repositories.</a:t>
            </a:r>
            <a:r>
              <a:rPr lang="en" sz="1800"/>
              <a:t> If you have any projects (open source) that use Git, then GitHub acts as a way to better manage them. </a:t>
            </a:r>
            <a:endParaRPr sz="1800"/>
          </a:p>
        </p:txBody>
      </p:sp>
      <p:pic>
        <p:nvPicPr>
          <p:cNvPr id="166" name="Google Shape;166;p18"/>
          <p:cNvPicPr preferRelativeResize="0"/>
          <p:nvPr/>
        </p:nvPicPr>
        <p:blipFill>
          <a:blip r:embed="rId3">
            <a:alphaModFix/>
          </a:blip>
          <a:stretch>
            <a:fillRect/>
          </a:stretch>
        </p:blipFill>
        <p:spPr>
          <a:xfrm>
            <a:off x="0" y="2571750"/>
            <a:ext cx="4571999" cy="24728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Everything that will be due on presentation day:</a:t>
            </a:r>
            <a:endParaRPr/>
          </a:p>
        </p:txBody>
      </p:sp>
      <p:sp>
        <p:nvSpPr>
          <p:cNvPr id="520" name="Google Shape;520;p72"/>
          <p:cNvSpPr txBox="1"/>
          <p:nvPr>
            <p:ph idx="1" type="body"/>
          </p:nvPr>
        </p:nvSpPr>
        <p:spPr>
          <a:xfrm>
            <a:off x="1297500" y="1395775"/>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RFP - due the day before the presentation </a:t>
            </a:r>
            <a:endParaRPr sz="1800"/>
          </a:p>
          <a:p>
            <a:pPr indent="-342900" lvl="0" marL="457200" rtl="0" algn="l">
              <a:spcBef>
                <a:spcPts val="0"/>
              </a:spcBef>
              <a:spcAft>
                <a:spcPts val="0"/>
              </a:spcAft>
              <a:buSzPts val="1800"/>
              <a:buChar char="●"/>
            </a:pPr>
            <a:r>
              <a:rPr lang="en" sz="1800"/>
              <a:t>Presentation </a:t>
            </a:r>
            <a:endParaRPr sz="1800"/>
          </a:p>
          <a:p>
            <a:pPr indent="-330200" lvl="1" marL="914400" rtl="0" algn="l">
              <a:spcBef>
                <a:spcPts val="0"/>
              </a:spcBef>
              <a:spcAft>
                <a:spcPts val="0"/>
              </a:spcAft>
              <a:buSzPts val="1600"/>
              <a:buChar char="○"/>
            </a:pPr>
            <a:r>
              <a:rPr lang="en" sz="1600"/>
              <a:t>Storyboard</a:t>
            </a:r>
            <a:endParaRPr sz="1600"/>
          </a:p>
          <a:p>
            <a:pPr indent="-330200" lvl="1" marL="914400" rtl="0" algn="l">
              <a:spcBef>
                <a:spcPts val="0"/>
              </a:spcBef>
              <a:spcAft>
                <a:spcPts val="0"/>
              </a:spcAft>
              <a:buSzPts val="1600"/>
              <a:buChar char="○"/>
            </a:pPr>
            <a:r>
              <a:rPr lang="en" sz="1600"/>
              <a:t>Global Use Case </a:t>
            </a:r>
            <a:endParaRPr sz="1600"/>
          </a:p>
          <a:p>
            <a:pPr indent="-330200" lvl="1" marL="914400" rtl="0" algn="l">
              <a:spcBef>
                <a:spcPts val="0"/>
              </a:spcBef>
              <a:spcAft>
                <a:spcPts val="0"/>
              </a:spcAft>
              <a:buSzPts val="1600"/>
              <a:buChar char="○"/>
            </a:pPr>
            <a:r>
              <a:rPr lang="en" sz="1600"/>
              <a:t>Context diagram and Diagram 0</a:t>
            </a:r>
            <a:endParaRPr sz="1600"/>
          </a:p>
          <a:p>
            <a:pPr indent="-330200" lvl="1" marL="914400" rtl="0" algn="l">
              <a:spcBef>
                <a:spcPts val="0"/>
              </a:spcBef>
              <a:spcAft>
                <a:spcPts val="0"/>
              </a:spcAft>
              <a:buSzPts val="1600"/>
              <a:buChar char="○"/>
            </a:pPr>
            <a:r>
              <a:rPr lang="en" sz="1600"/>
              <a:t>Individual Use Case Diagrams </a:t>
            </a:r>
            <a:endParaRPr sz="1600"/>
          </a:p>
          <a:p>
            <a:pPr indent="-342900" lvl="0" marL="457200" rtl="0" algn="l">
              <a:spcBef>
                <a:spcPts val="0"/>
              </a:spcBef>
              <a:spcAft>
                <a:spcPts val="0"/>
              </a:spcAft>
              <a:buSzPts val="1800"/>
              <a:buChar char="●"/>
            </a:pPr>
            <a:r>
              <a:rPr lang="en" sz="1800"/>
              <a:t>Champion </a:t>
            </a:r>
            <a:endParaRPr sz="1800"/>
          </a:p>
          <a:p>
            <a:pPr indent="-330200" lvl="1" marL="914400" rtl="0" algn="l">
              <a:spcBef>
                <a:spcPts val="0"/>
              </a:spcBef>
              <a:spcAft>
                <a:spcPts val="0"/>
              </a:spcAft>
              <a:buSzPts val="1600"/>
              <a:buChar char="○"/>
            </a:pPr>
            <a:r>
              <a:rPr lang="en" sz="1600"/>
              <a:t>Use case diagram &amp; scenario </a:t>
            </a:r>
            <a:endParaRPr sz="1600"/>
          </a:p>
          <a:p>
            <a:pPr indent="-330200" lvl="1" marL="914400" rtl="0" algn="l">
              <a:spcBef>
                <a:spcPts val="0"/>
              </a:spcBef>
              <a:spcAft>
                <a:spcPts val="0"/>
              </a:spcAft>
              <a:buSzPts val="1600"/>
              <a:buChar char="○"/>
            </a:pPr>
            <a:r>
              <a:rPr lang="en" sz="1600"/>
              <a:t>Data flow diagram </a:t>
            </a:r>
            <a:endParaRPr sz="1600"/>
          </a:p>
          <a:p>
            <a:pPr indent="-330200" lvl="1" marL="914400" rtl="0" algn="l">
              <a:spcBef>
                <a:spcPts val="0"/>
              </a:spcBef>
              <a:spcAft>
                <a:spcPts val="0"/>
              </a:spcAft>
              <a:buSzPts val="1600"/>
              <a:buChar char="○"/>
            </a:pPr>
            <a:r>
              <a:rPr lang="en" sz="1600"/>
              <a:t>Test plan (rough since you have not learned this yet)</a:t>
            </a:r>
            <a:endParaRPr sz="1600"/>
          </a:p>
          <a:p>
            <a:pPr indent="-330200" lvl="1" marL="914400" rtl="0" algn="l">
              <a:spcBef>
                <a:spcPts val="0"/>
              </a:spcBef>
              <a:spcAft>
                <a:spcPts val="0"/>
              </a:spcAft>
              <a:buSzPts val="1600"/>
              <a:buChar char="○"/>
            </a:pPr>
            <a:r>
              <a:rPr lang="en" sz="1600"/>
              <a:t>Gnatt and Pert charts </a:t>
            </a:r>
            <a:endParaRPr sz="1600"/>
          </a:p>
          <a:p>
            <a:pPr indent="-330200" lvl="0" marL="457200" rtl="0" algn="l">
              <a:spcBef>
                <a:spcPts val="0"/>
              </a:spcBef>
              <a:spcAft>
                <a:spcPts val="0"/>
              </a:spcAft>
              <a:buClr>
                <a:srgbClr val="FF0000"/>
              </a:buClr>
              <a:buSzPts val="1600"/>
              <a:buChar char="●"/>
            </a:pPr>
            <a:r>
              <a:rPr lang="en" sz="1600">
                <a:solidFill>
                  <a:srgbClr val="FF0000"/>
                </a:solidFill>
              </a:rPr>
              <a:t>Peer Evaluations </a:t>
            </a:r>
            <a:endParaRPr sz="16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 Presentation Marking key (available on Dr BC’s Website)</a:t>
            </a:r>
            <a:endParaRPr/>
          </a:p>
        </p:txBody>
      </p:sp>
      <p:pic>
        <p:nvPicPr>
          <p:cNvPr id="526" name="Google Shape;526;p73"/>
          <p:cNvPicPr preferRelativeResize="0"/>
          <p:nvPr/>
        </p:nvPicPr>
        <p:blipFill>
          <a:blip r:embed="rId3">
            <a:alphaModFix/>
          </a:blip>
          <a:stretch>
            <a:fillRect/>
          </a:stretch>
        </p:blipFill>
        <p:spPr>
          <a:xfrm>
            <a:off x="1871775" y="1170700"/>
            <a:ext cx="5400447" cy="3835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4"/>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SA: </a:t>
            </a:r>
            <a:r>
              <a:rPr lang="en">
                <a:solidFill>
                  <a:srgbClr val="FF0000"/>
                </a:solidFill>
              </a:rPr>
              <a:t>StoryBoard</a:t>
            </a:r>
            <a:r>
              <a:rPr lang="en"/>
              <a:t> </a:t>
            </a:r>
            <a:endParaRPr/>
          </a:p>
          <a:p>
            <a:pPr indent="-388620" lvl="0" marL="457200" rtl="0" algn="l">
              <a:spcBef>
                <a:spcPts val="0"/>
              </a:spcBef>
              <a:spcAft>
                <a:spcPts val="0"/>
              </a:spcAft>
              <a:buSzPct val="100000"/>
              <a:buChar char="-"/>
            </a:pPr>
            <a:r>
              <a:rPr lang="en"/>
              <a:t>Needed for SA and RFP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Storyboard Marking key (</a:t>
            </a:r>
            <a:r>
              <a:rPr lang="en"/>
              <a:t>separate</a:t>
            </a:r>
            <a:r>
              <a:rPr lang="en"/>
              <a:t> marking key from SA presentation) </a:t>
            </a:r>
            <a:endParaRPr/>
          </a:p>
        </p:txBody>
      </p:sp>
      <p:pic>
        <p:nvPicPr>
          <p:cNvPr id="537" name="Google Shape;537;p75"/>
          <p:cNvPicPr preferRelativeResize="0"/>
          <p:nvPr/>
        </p:nvPicPr>
        <p:blipFill>
          <a:blip r:embed="rId3">
            <a:alphaModFix/>
          </a:blip>
          <a:stretch>
            <a:fillRect/>
          </a:stretch>
        </p:blipFill>
        <p:spPr>
          <a:xfrm>
            <a:off x="1143863" y="1564750"/>
            <a:ext cx="7346175" cy="3294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Storyboard Marking key (separate marking key from SA presentation)</a:t>
            </a:r>
            <a:endParaRPr/>
          </a:p>
        </p:txBody>
      </p:sp>
      <p:pic>
        <p:nvPicPr>
          <p:cNvPr id="543" name="Google Shape;543;p76"/>
          <p:cNvPicPr preferRelativeResize="0"/>
          <p:nvPr/>
        </p:nvPicPr>
        <p:blipFill>
          <a:blip r:embed="rId3">
            <a:alphaModFix/>
          </a:blip>
          <a:stretch>
            <a:fillRect/>
          </a:stretch>
        </p:blipFill>
        <p:spPr>
          <a:xfrm>
            <a:off x="435425" y="1447175"/>
            <a:ext cx="8273150" cy="35308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Where does this fall in the SDLC?</a:t>
            </a:r>
            <a:endParaRPr/>
          </a:p>
        </p:txBody>
      </p:sp>
      <p:sp>
        <p:nvSpPr>
          <p:cNvPr id="549" name="Google Shape;549;p7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Specification </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Clr>
                <a:srgbClr val="FF0000"/>
              </a:buClr>
              <a:buSzPts val="1800"/>
              <a:buChar char="★"/>
            </a:pPr>
            <a:r>
              <a:rPr lang="en" sz="1800">
                <a:solidFill>
                  <a:srgbClr val="FF0000"/>
                </a:solidFill>
              </a:rPr>
              <a:t>Design and </a:t>
            </a:r>
            <a:r>
              <a:rPr lang="en" sz="1800">
                <a:solidFill>
                  <a:srgbClr val="FF0000"/>
                </a:solidFill>
              </a:rPr>
              <a:t>implementation</a:t>
            </a:r>
            <a:r>
              <a:rPr lang="en" sz="1800">
                <a:solidFill>
                  <a:srgbClr val="FF0000"/>
                </a:solidFill>
              </a:rPr>
              <a:t> </a:t>
            </a:r>
            <a:endParaRPr sz="1800">
              <a:solidFill>
                <a:srgbClr val="FF0000"/>
              </a:solidFill>
            </a:endParaRPr>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Validation</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Evolution </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storyboard?</a:t>
            </a:r>
            <a:endParaRPr/>
          </a:p>
        </p:txBody>
      </p:sp>
      <p:sp>
        <p:nvSpPr>
          <p:cNvPr id="555" name="Google Shape;555;p7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Char char="●"/>
            </a:pPr>
            <a:r>
              <a:rPr lang="en" sz="1800">
                <a:solidFill>
                  <a:srgbClr val="FF0000"/>
                </a:solidFill>
              </a:rPr>
              <a:t>Storyboards are visual representations that aid in the creation process of digital </a:t>
            </a:r>
            <a:r>
              <a:rPr lang="en" sz="1800">
                <a:solidFill>
                  <a:srgbClr val="FF0000"/>
                </a:solidFill>
              </a:rPr>
              <a:t>story writing.</a:t>
            </a:r>
            <a:endParaRPr sz="1800">
              <a:solidFill>
                <a:srgbClr val="FF0000"/>
              </a:solidFill>
            </a:endParaRPr>
          </a:p>
          <a:p>
            <a:pPr indent="-342900" lvl="0" marL="457200" rtl="0" algn="l">
              <a:spcBef>
                <a:spcPts val="0"/>
              </a:spcBef>
              <a:spcAft>
                <a:spcPts val="0"/>
              </a:spcAft>
              <a:buSzPts val="1800"/>
              <a:buChar char="●"/>
            </a:pPr>
            <a:r>
              <a:rPr lang="en" sz="1800"/>
              <a:t>Storyboards lay out images in </a:t>
            </a:r>
            <a:r>
              <a:rPr lang="en" sz="1800"/>
              <a:t>sequential</a:t>
            </a:r>
            <a:r>
              <a:rPr lang="en" sz="1800"/>
              <a:t> order to create the flow of the </a:t>
            </a:r>
            <a:r>
              <a:rPr lang="en" sz="1800"/>
              <a:t>production.</a:t>
            </a:r>
            <a:r>
              <a:rPr lang="en" sz="1800"/>
              <a:t> </a:t>
            </a:r>
            <a:endParaRPr sz="1800"/>
          </a:p>
          <a:p>
            <a:pPr indent="-342900" lvl="0" marL="457200" rtl="0" algn="l">
              <a:spcBef>
                <a:spcPts val="0"/>
              </a:spcBef>
              <a:spcAft>
                <a:spcPts val="0"/>
              </a:spcAft>
              <a:buSzPts val="1800"/>
              <a:buChar char="●"/>
            </a:pPr>
            <a:r>
              <a:rPr lang="en" sz="1800"/>
              <a:t>They can also include technical aspects and explanations of design.</a:t>
            </a:r>
            <a:endParaRPr sz="1800"/>
          </a:p>
          <a:p>
            <a:pPr indent="-342900" lvl="0" marL="457200" rtl="0" algn="l">
              <a:spcBef>
                <a:spcPts val="0"/>
              </a:spcBef>
              <a:spcAft>
                <a:spcPts val="0"/>
              </a:spcAft>
              <a:buSzPts val="1800"/>
              <a:buChar char="●"/>
            </a:pPr>
            <a:r>
              <a:rPr lang="en" sz="1800"/>
              <a:t>A </a:t>
            </a:r>
            <a:r>
              <a:rPr lang="en" sz="1800"/>
              <a:t>storyboard visually tells the story panel by panel, kind of like a comic book or slideshow presentation. </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a storyboard?</a:t>
            </a:r>
            <a:endParaRPr/>
          </a:p>
        </p:txBody>
      </p:sp>
      <p:sp>
        <p:nvSpPr>
          <p:cNvPr id="561" name="Google Shape;561;p7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800">
                <a:solidFill>
                  <a:srgbClr val="FF0000"/>
                </a:solidFill>
              </a:rPr>
              <a:t>Creating a storyboard will help you plan your video game out shot by shot.</a:t>
            </a:r>
            <a:r>
              <a:rPr lang="en" sz="1800"/>
              <a:t> </a:t>
            </a:r>
            <a:endParaRPr sz="1800"/>
          </a:p>
          <a:p>
            <a:pPr indent="-342900" lvl="0" marL="457200" rtl="0" algn="l">
              <a:spcBef>
                <a:spcPts val="0"/>
              </a:spcBef>
              <a:spcAft>
                <a:spcPts val="0"/>
              </a:spcAft>
              <a:buSzPts val="1800"/>
              <a:buChar char="●"/>
            </a:pPr>
            <a:r>
              <a:rPr lang="en" sz="1800"/>
              <a:t>You can make changes to your storyboard before you start animating and coding, instead of changing your mind later. </a:t>
            </a:r>
            <a:endParaRPr sz="1800"/>
          </a:p>
          <a:p>
            <a:pPr indent="-342900" lvl="0" marL="457200" rtl="0" algn="l">
              <a:spcBef>
                <a:spcPts val="0"/>
              </a:spcBef>
              <a:spcAft>
                <a:spcPts val="0"/>
              </a:spcAft>
              <a:buSzPts val="1800"/>
              <a:buChar char="●"/>
            </a:pPr>
            <a:r>
              <a:rPr lang="en" sz="1800"/>
              <a:t>You will also be able to talk about your game and show your storyboard to other people to get feedback on your overall ideas, and less about the technical coding side. </a:t>
            </a:r>
            <a:endParaRPr sz="1800"/>
          </a:p>
          <a:p>
            <a:pPr indent="-342900" lvl="0" marL="457200" rtl="0" algn="l">
              <a:spcBef>
                <a:spcPts val="0"/>
              </a:spcBef>
              <a:spcAft>
                <a:spcPts val="0"/>
              </a:spcAft>
              <a:buSzPts val="1800"/>
              <a:buChar char="●"/>
            </a:pPr>
            <a:r>
              <a:rPr lang="en" sz="1800"/>
              <a:t>This makes it ideal to pitch to a team of executives, potential investors, etc.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makes a </a:t>
            </a:r>
            <a:r>
              <a:rPr lang="en"/>
              <a:t>storyboard? </a:t>
            </a:r>
            <a:endParaRPr/>
          </a:p>
        </p:txBody>
      </p:sp>
      <p:sp>
        <p:nvSpPr>
          <p:cNvPr id="567" name="Google Shape;567;p8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rgbClr val="FF0000"/>
                </a:solidFill>
              </a:rPr>
              <a:t>A storyboard conveys the following information</a:t>
            </a:r>
            <a:r>
              <a:rPr lang="en" sz="2000"/>
              <a:t>:</a:t>
            </a:r>
            <a:endParaRPr sz="2000"/>
          </a:p>
          <a:p>
            <a:pPr indent="-342900" lvl="1" marL="914400" rtl="0" algn="l">
              <a:spcBef>
                <a:spcPts val="0"/>
              </a:spcBef>
              <a:spcAft>
                <a:spcPts val="0"/>
              </a:spcAft>
              <a:buSzPts val="1800"/>
              <a:buChar char="○"/>
            </a:pPr>
            <a:r>
              <a:rPr lang="en" sz="1800"/>
              <a:t>What characters are in the frame, and how are they moving/interacting with the game?</a:t>
            </a:r>
            <a:endParaRPr sz="1800"/>
          </a:p>
          <a:p>
            <a:pPr indent="-342900" lvl="1" marL="914400" rtl="0" algn="l">
              <a:spcBef>
                <a:spcPts val="0"/>
              </a:spcBef>
              <a:spcAft>
                <a:spcPts val="0"/>
              </a:spcAft>
              <a:buSzPts val="1800"/>
              <a:buChar char="○"/>
            </a:pPr>
            <a:r>
              <a:rPr lang="en" sz="1800"/>
              <a:t>What are the characters saying/doing to </a:t>
            </a:r>
            <a:r>
              <a:rPr lang="en" sz="1800"/>
              <a:t>each other</a:t>
            </a:r>
            <a:r>
              <a:rPr lang="en" sz="1800"/>
              <a:t>, if anything?</a:t>
            </a:r>
            <a:endParaRPr sz="1800"/>
          </a:p>
          <a:p>
            <a:pPr indent="-342900" lvl="1" marL="914400" rtl="0" algn="l">
              <a:spcBef>
                <a:spcPts val="0"/>
              </a:spcBef>
              <a:spcAft>
                <a:spcPts val="0"/>
              </a:spcAft>
              <a:buSzPts val="1800"/>
              <a:buChar char="○"/>
            </a:pPr>
            <a:r>
              <a:rPr lang="en" sz="1800"/>
              <a:t>How much time has passed between the last frame of the storyboard and the current one?</a:t>
            </a:r>
            <a:endParaRPr sz="1800"/>
          </a:p>
          <a:p>
            <a:pPr indent="-342900" lvl="1" marL="914400" rtl="0" algn="l">
              <a:spcBef>
                <a:spcPts val="0"/>
              </a:spcBef>
              <a:spcAft>
                <a:spcPts val="0"/>
              </a:spcAft>
              <a:buSzPts val="1800"/>
              <a:buChar char="○"/>
            </a:pPr>
            <a:r>
              <a:rPr lang="en" sz="1800"/>
              <a:t>Where the “camera” is in the </a:t>
            </a:r>
            <a:r>
              <a:rPr lang="en" sz="1800"/>
              <a:t>scene? Close or far away? Is the camera moving, still, following the player, or triggered by something? </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Beat board vs. Storyboard</a:t>
            </a:r>
            <a:endParaRPr/>
          </a:p>
        </p:txBody>
      </p:sp>
      <p:sp>
        <p:nvSpPr>
          <p:cNvPr id="573" name="Google Shape;573;p8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FF0000"/>
              </a:buClr>
              <a:buSzPts val="2000"/>
              <a:buChar char="●"/>
            </a:pPr>
            <a:r>
              <a:rPr lang="en" sz="2000">
                <a:solidFill>
                  <a:srgbClr val="FF0000"/>
                </a:solidFill>
              </a:rPr>
              <a:t>A beat board is basically the same thing as a </a:t>
            </a:r>
            <a:r>
              <a:rPr lang="en" sz="2000">
                <a:solidFill>
                  <a:srgbClr val="FF0000"/>
                </a:solidFill>
              </a:rPr>
              <a:t>storyboard</a:t>
            </a:r>
            <a:r>
              <a:rPr lang="en" sz="2000">
                <a:solidFill>
                  <a:srgbClr val="FF0000"/>
                </a:solidFill>
              </a:rPr>
              <a:t> with the exception of having less </a:t>
            </a:r>
            <a:r>
              <a:rPr lang="en" sz="2000">
                <a:solidFill>
                  <a:srgbClr val="FF0000"/>
                </a:solidFill>
              </a:rPr>
              <a:t>overall</a:t>
            </a:r>
            <a:r>
              <a:rPr lang="en" sz="2000">
                <a:solidFill>
                  <a:srgbClr val="FF0000"/>
                </a:solidFill>
              </a:rPr>
              <a:t> detail.</a:t>
            </a:r>
            <a:endParaRPr sz="2000">
              <a:solidFill>
                <a:srgbClr val="FF0000"/>
              </a:solidFill>
            </a:endParaRPr>
          </a:p>
          <a:p>
            <a:pPr indent="-355600" lvl="0" marL="457200" rtl="0" algn="l">
              <a:spcBef>
                <a:spcPts val="0"/>
              </a:spcBef>
              <a:spcAft>
                <a:spcPts val="0"/>
              </a:spcAft>
              <a:buSzPts val="2000"/>
              <a:buChar char="●"/>
            </a:pPr>
            <a:r>
              <a:rPr lang="en" sz="2000"/>
              <a:t>It has the idea in around 9-16 images but without all the additional detail of shot type, camera angle and speech/interactions.</a:t>
            </a:r>
            <a:endParaRPr sz="2000"/>
          </a:p>
          <a:p>
            <a:pPr indent="-355600" lvl="0" marL="457200" rtl="0" algn="l">
              <a:spcBef>
                <a:spcPts val="0"/>
              </a:spcBef>
              <a:spcAft>
                <a:spcPts val="0"/>
              </a:spcAft>
              <a:buSzPts val="2000"/>
              <a:buChar char="●"/>
            </a:pPr>
            <a:r>
              <a:rPr lang="en" sz="2000"/>
              <a:t>It is perfect for a short pitch as you can get the bulk of your general idea </a:t>
            </a:r>
            <a:r>
              <a:rPr lang="en" sz="2000"/>
              <a:t>across</a:t>
            </a:r>
            <a:r>
              <a:rPr lang="en" sz="2000"/>
              <a:t> without having to go into specific details.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on Version </a:t>
            </a:r>
            <a:r>
              <a:rPr lang="en"/>
              <a:t>control</a:t>
            </a:r>
            <a:r>
              <a:rPr lang="en"/>
              <a:t> </a:t>
            </a:r>
            <a:endParaRPr/>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BDC1C6"/>
                </a:solidFill>
                <a:highlight>
                  <a:srgbClr val="202124"/>
                </a:highlight>
                <a:latin typeface="Arial"/>
                <a:ea typeface="Arial"/>
                <a:cs typeface="Arial"/>
                <a:sym typeface="Arial"/>
              </a:rPr>
              <a:t>Version control, also known as source control, is the practice of tracking and managing changes to software code. </a:t>
            </a:r>
            <a:r>
              <a:rPr lang="en" sz="1800">
                <a:solidFill>
                  <a:srgbClr val="FF0000"/>
                </a:solidFill>
                <a:highlight>
                  <a:srgbClr val="202124"/>
                </a:highlight>
                <a:latin typeface="Arial"/>
                <a:ea typeface="Arial"/>
                <a:cs typeface="Arial"/>
                <a:sym typeface="Arial"/>
              </a:rPr>
              <a:t>Version control systems are </a:t>
            </a:r>
            <a:r>
              <a:rPr lang="en" sz="1800">
                <a:solidFill>
                  <a:srgbClr val="FF0000"/>
                </a:solidFill>
                <a:latin typeface="Arial"/>
                <a:ea typeface="Arial"/>
                <a:cs typeface="Arial"/>
                <a:sym typeface="Arial"/>
              </a:rPr>
              <a:t>software tools that help software teams manage changes to source code over time</a:t>
            </a:r>
            <a:r>
              <a:rPr lang="en" sz="1800">
                <a:solidFill>
                  <a:srgbClr val="BDC1C6"/>
                </a:solidFill>
                <a:highlight>
                  <a:srgbClr val="202124"/>
                </a:highlight>
                <a:latin typeface="Arial"/>
                <a:ea typeface="Arial"/>
                <a:cs typeface="Arial"/>
                <a:sym typeface="Arial"/>
              </a:rPr>
              <a:t>.</a:t>
            </a:r>
            <a:endParaRPr sz="1800">
              <a:solidFill>
                <a:srgbClr val="BDC1C6"/>
              </a:solidFill>
              <a:highlight>
                <a:srgbClr val="202124"/>
              </a:highlight>
              <a:latin typeface="Arial"/>
              <a:ea typeface="Arial"/>
              <a:cs typeface="Arial"/>
              <a:sym typeface="Arial"/>
            </a:endParaRPr>
          </a:p>
          <a:p>
            <a:pPr indent="0" lvl="0" marL="0" rtl="0" algn="l">
              <a:spcBef>
                <a:spcPts val="1200"/>
              </a:spcBef>
              <a:spcAft>
                <a:spcPts val="0"/>
              </a:spcAft>
              <a:buNone/>
            </a:pPr>
            <a:r>
              <a:t/>
            </a:r>
            <a:endParaRPr sz="1800">
              <a:solidFill>
                <a:srgbClr val="BDC1C6"/>
              </a:solidFill>
              <a:highlight>
                <a:srgbClr val="202124"/>
              </a:highlight>
              <a:latin typeface="Arial"/>
              <a:ea typeface="Arial"/>
              <a:cs typeface="Arial"/>
              <a:sym typeface="Arial"/>
            </a:endParaRPr>
          </a:p>
          <a:p>
            <a:pPr indent="0" lvl="0" marL="0" rtl="0" algn="l">
              <a:spcBef>
                <a:spcPts val="1200"/>
              </a:spcBef>
              <a:spcAft>
                <a:spcPts val="1200"/>
              </a:spcAft>
              <a:buNone/>
            </a:pPr>
            <a:r>
              <a:rPr lang="en" sz="1800">
                <a:solidFill>
                  <a:srgbClr val="BDC1C6"/>
                </a:solidFill>
                <a:highlight>
                  <a:srgbClr val="202124"/>
                </a:highlight>
                <a:latin typeface="Arial"/>
                <a:ea typeface="Arial"/>
                <a:cs typeface="Arial"/>
                <a:sym typeface="Arial"/>
              </a:rPr>
              <a:t>This will be very important to the class as time progresses in the projects. Later on, if there is a mistake and the code is </a:t>
            </a:r>
            <a:r>
              <a:rPr lang="en" sz="1800">
                <a:solidFill>
                  <a:srgbClr val="BDC1C6"/>
                </a:solidFill>
                <a:highlight>
                  <a:srgbClr val="202124"/>
                </a:highlight>
                <a:latin typeface="Arial"/>
                <a:ea typeface="Arial"/>
                <a:cs typeface="Arial"/>
                <a:sym typeface="Arial"/>
              </a:rPr>
              <a:t>suddenly</a:t>
            </a:r>
            <a:r>
              <a:rPr lang="en" sz="1800">
                <a:solidFill>
                  <a:srgbClr val="BDC1C6"/>
                </a:solidFill>
                <a:highlight>
                  <a:srgbClr val="202124"/>
                </a:highlight>
                <a:latin typeface="Arial"/>
                <a:ea typeface="Arial"/>
                <a:cs typeface="Arial"/>
                <a:sym typeface="Arial"/>
              </a:rPr>
              <a:t> not working, you can </a:t>
            </a:r>
            <a:r>
              <a:rPr lang="en" sz="1800">
                <a:solidFill>
                  <a:srgbClr val="BDC1C6"/>
                </a:solidFill>
                <a:highlight>
                  <a:srgbClr val="202124"/>
                </a:highlight>
                <a:latin typeface="Arial"/>
                <a:ea typeface="Arial"/>
                <a:cs typeface="Arial"/>
                <a:sym typeface="Arial"/>
              </a:rPr>
              <a:t>revert to a working version or until the changes that cause it to crash are found. </a:t>
            </a:r>
            <a:endParaRPr sz="1800">
              <a:solidFill>
                <a:srgbClr val="BDC1C6"/>
              </a:solidFill>
              <a:highlight>
                <a:srgbClr val="202124"/>
              </a:highlight>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Your Storyboard somewhere between a storyboard and a beatbox:</a:t>
            </a:r>
            <a:endParaRPr/>
          </a:p>
        </p:txBody>
      </p:sp>
      <p:sp>
        <p:nvSpPr>
          <p:cNvPr id="579" name="Google Shape;579;p82"/>
          <p:cNvSpPr txBox="1"/>
          <p:nvPr>
            <p:ph idx="1" type="body"/>
          </p:nvPr>
        </p:nvSpPr>
        <p:spPr>
          <a:xfrm>
            <a:off x="4732800" y="1567550"/>
            <a:ext cx="3603600" cy="2911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Action</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Dialog </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Notes </a:t>
            </a:r>
            <a:endParaRPr sz="2100"/>
          </a:p>
        </p:txBody>
      </p:sp>
      <p:pic>
        <p:nvPicPr>
          <p:cNvPr id="580" name="Google Shape;580;p82"/>
          <p:cNvPicPr preferRelativeResize="0"/>
          <p:nvPr/>
        </p:nvPicPr>
        <p:blipFill>
          <a:blip r:embed="rId3">
            <a:alphaModFix/>
          </a:blip>
          <a:stretch>
            <a:fillRect/>
          </a:stretch>
        </p:blipFill>
        <p:spPr>
          <a:xfrm>
            <a:off x="230625" y="1307850"/>
            <a:ext cx="4428000" cy="351969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Far too short example from Dr BC:</a:t>
            </a:r>
            <a:endParaRPr/>
          </a:p>
          <a:p>
            <a:pPr indent="0" lvl="0" marL="0" rtl="0" algn="l">
              <a:spcBef>
                <a:spcPts val="0"/>
              </a:spcBef>
              <a:spcAft>
                <a:spcPts val="0"/>
              </a:spcAft>
              <a:buNone/>
            </a:pPr>
            <a:r>
              <a:t/>
            </a:r>
            <a:endParaRPr/>
          </a:p>
        </p:txBody>
      </p:sp>
      <p:pic>
        <p:nvPicPr>
          <p:cNvPr id="586" name="Google Shape;586;p83"/>
          <p:cNvPicPr preferRelativeResize="0"/>
          <p:nvPr/>
        </p:nvPicPr>
        <p:blipFill>
          <a:blip r:embed="rId3">
            <a:alphaModFix/>
          </a:blip>
          <a:stretch>
            <a:fillRect/>
          </a:stretch>
        </p:blipFill>
        <p:spPr>
          <a:xfrm>
            <a:off x="1157613" y="1208300"/>
            <a:ext cx="6828776" cy="3733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Far too short example from Dr BC:</a:t>
            </a:r>
            <a:endParaRPr/>
          </a:p>
        </p:txBody>
      </p:sp>
      <p:pic>
        <p:nvPicPr>
          <p:cNvPr id="592" name="Google Shape;592;p84"/>
          <p:cNvPicPr preferRelativeResize="0"/>
          <p:nvPr/>
        </p:nvPicPr>
        <p:blipFill>
          <a:blip r:embed="rId3">
            <a:alphaModFix/>
          </a:blip>
          <a:stretch>
            <a:fillRect/>
          </a:stretch>
        </p:blipFill>
        <p:spPr>
          <a:xfrm>
            <a:off x="1141925" y="1224650"/>
            <a:ext cx="6860150" cy="3526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Far too short example from Dr BC:</a:t>
            </a:r>
            <a:endParaRPr/>
          </a:p>
          <a:p>
            <a:pPr indent="0" lvl="0" marL="0" rtl="0" algn="l">
              <a:spcBef>
                <a:spcPts val="0"/>
              </a:spcBef>
              <a:spcAft>
                <a:spcPts val="0"/>
              </a:spcAft>
              <a:buNone/>
            </a:pPr>
            <a:r>
              <a:t/>
            </a:r>
            <a:endParaRPr/>
          </a:p>
        </p:txBody>
      </p:sp>
      <p:pic>
        <p:nvPicPr>
          <p:cNvPr id="598" name="Google Shape;598;p85"/>
          <p:cNvPicPr preferRelativeResize="0"/>
          <p:nvPr/>
        </p:nvPicPr>
        <p:blipFill>
          <a:blip r:embed="rId3">
            <a:alphaModFix/>
          </a:blip>
          <a:stretch>
            <a:fillRect/>
          </a:stretch>
        </p:blipFill>
        <p:spPr>
          <a:xfrm>
            <a:off x="1297500" y="1145376"/>
            <a:ext cx="7038899" cy="369332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Far too short example from Dr BC:</a:t>
            </a:r>
            <a:endParaRPr/>
          </a:p>
          <a:p>
            <a:pPr indent="0" lvl="0" marL="0" rtl="0" algn="l">
              <a:spcBef>
                <a:spcPts val="0"/>
              </a:spcBef>
              <a:spcAft>
                <a:spcPts val="0"/>
              </a:spcAft>
              <a:buNone/>
            </a:pPr>
            <a:r>
              <a:t/>
            </a:r>
            <a:endParaRPr/>
          </a:p>
        </p:txBody>
      </p:sp>
      <p:pic>
        <p:nvPicPr>
          <p:cNvPr id="604" name="Google Shape;604;p86"/>
          <p:cNvPicPr preferRelativeResize="0"/>
          <p:nvPr/>
        </p:nvPicPr>
        <p:blipFill>
          <a:blip r:embed="rId3">
            <a:alphaModFix/>
          </a:blip>
          <a:stretch>
            <a:fillRect/>
          </a:stretch>
        </p:blipFill>
        <p:spPr>
          <a:xfrm>
            <a:off x="1052550" y="1136139"/>
            <a:ext cx="7038900" cy="3816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do we need to use it?</a:t>
            </a:r>
            <a:endParaRPr/>
          </a:p>
        </p:txBody>
      </p:sp>
      <p:sp>
        <p:nvSpPr>
          <p:cNvPr id="178" name="Google Shape;178;p20"/>
          <p:cNvSpPr txBox="1"/>
          <p:nvPr>
            <p:ph idx="1" type="body"/>
          </p:nvPr>
        </p:nvSpPr>
        <p:spPr>
          <a:xfrm>
            <a:off x="1297500" y="1517875"/>
            <a:ext cx="62457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In theory, you could do the whole project with </a:t>
            </a:r>
            <a:r>
              <a:rPr lang="en" sz="1900"/>
              <a:t>absolutely</a:t>
            </a:r>
            <a:r>
              <a:rPr lang="en" sz="1900"/>
              <a:t> no GIT or version control at all - but it would be incredibly difficult, especially </a:t>
            </a:r>
            <a:r>
              <a:rPr lang="en" sz="1900"/>
              <a:t>with</a:t>
            </a:r>
            <a:r>
              <a:rPr lang="en" sz="1900"/>
              <a:t> a team.</a:t>
            </a:r>
            <a:endParaRPr sz="1900"/>
          </a:p>
          <a:p>
            <a:pPr indent="0" lvl="0" marL="0" rtl="0" algn="l">
              <a:spcBef>
                <a:spcPts val="1200"/>
              </a:spcBef>
              <a:spcAft>
                <a:spcPts val="0"/>
              </a:spcAft>
              <a:buNone/>
            </a:pPr>
            <a:r>
              <a:t/>
            </a:r>
            <a:endParaRPr sz="1900"/>
          </a:p>
          <a:p>
            <a:pPr indent="0" lvl="0" marL="0" rtl="0" algn="l">
              <a:spcBef>
                <a:spcPts val="1200"/>
              </a:spcBef>
              <a:spcAft>
                <a:spcPts val="1200"/>
              </a:spcAft>
              <a:buNone/>
            </a:pPr>
            <a:r>
              <a:rPr lang="en" sz="1800">
                <a:solidFill>
                  <a:srgbClr val="BDC1C6"/>
                </a:solidFill>
                <a:highlight>
                  <a:srgbClr val="202124"/>
                </a:highlight>
                <a:latin typeface="Arial"/>
                <a:ea typeface="Arial"/>
                <a:cs typeface="Arial"/>
                <a:sym typeface="Arial"/>
              </a:rPr>
              <a:t>Version control systems (GIT) </a:t>
            </a:r>
            <a:r>
              <a:rPr lang="en" sz="1800">
                <a:solidFill>
                  <a:srgbClr val="BDC1C6"/>
                </a:solidFill>
                <a:latin typeface="Arial"/>
                <a:ea typeface="Arial"/>
                <a:cs typeface="Arial"/>
                <a:sym typeface="Arial"/>
              </a:rPr>
              <a:t>allow multiple developers, designers, and team members to work together on the same project</a:t>
            </a:r>
            <a:r>
              <a:rPr lang="en" sz="1800">
                <a:solidFill>
                  <a:srgbClr val="BDC1C6"/>
                </a:solidFill>
                <a:highlight>
                  <a:srgbClr val="202124"/>
                </a:highlight>
                <a:latin typeface="Arial"/>
                <a:ea typeface="Arial"/>
                <a:cs typeface="Arial"/>
                <a:sym typeface="Arial"/>
              </a:rPr>
              <a:t>. It helps them work smarter and faster! </a:t>
            </a:r>
            <a:r>
              <a:rPr lang="en" sz="1800">
                <a:solidFill>
                  <a:srgbClr val="FF0000"/>
                </a:solidFill>
                <a:highlight>
                  <a:srgbClr val="202124"/>
                </a:highlight>
                <a:latin typeface="Arial"/>
                <a:ea typeface="Arial"/>
                <a:cs typeface="Arial"/>
                <a:sym typeface="Arial"/>
              </a:rPr>
              <a:t>A version control system is critical to ensure everyone has access to the latest code and modifications are tracked</a:t>
            </a:r>
            <a:r>
              <a:rPr lang="en" sz="1800">
                <a:solidFill>
                  <a:srgbClr val="BDC1C6"/>
                </a:solidFill>
                <a:highlight>
                  <a:srgbClr val="202124"/>
                </a:highlight>
                <a:latin typeface="Arial"/>
                <a:ea typeface="Arial"/>
                <a:cs typeface="Arial"/>
                <a:sym typeface="Arial"/>
              </a:rPr>
              <a:t>.</a:t>
            </a:r>
            <a:r>
              <a:rPr lang="en" sz="1900"/>
              <a:t> </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Command Line Vs GitHub Desktop </a:t>
            </a:r>
            <a:endParaRPr/>
          </a:p>
        </p:txBody>
      </p:sp>
      <p:sp>
        <p:nvSpPr>
          <p:cNvPr id="184" name="Google Shape;184;p21"/>
          <p:cNvSpPr txBox="1"/>
          <p:nvPr>
            <p:ph idx="1" type="body"/>
          </p:nvPr>
        </p:nvSpPr>
        <p:spPr>
          <a:xfrm>
            <a:off x="1297500" y="1517875"/>
            <a:ext cx="3798900" cy="2415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GIT was originally designed and integrated using the command line, but that is often intimidating towards </a:t>
            </a:r>
            <a:r>
              <a:rPr lang="en" sz="1600"/>
              <a:t>inexperienced</a:t>
            </a:r>
            <a:r>
              <a:rPr lang="en" sz="1600"/>
              <a:t> users</a:t>
            </a:r>
            <a:endParaRPr sz="1600"/>
          </a:p>
          <a:p>
            <a:pPr indent="-330200" lvl="0" marL="457200" rtl="0" algn="l">
              <a:spcBef>
                <a:spcPts val="0"/>
              </a:spcBef>
              <a:spcAft>
                <a:spcPts val="0"/>
              </a:spcAft>
              <a:buSzPts val="1600"/>
              <a:buChar char="●"/>
            </a:pPr>
            <a:r>
              <a:rPr lang="en" sz="1600"/>
              <a:t>There is also a </a:t>
            </a:r>
            <a:r>
              <a:rPr lang="en" sz="1600">
                <a:solidFill>
                  <a:srgbClr val="FF0000"/>
                </a:solidFill>
              </a:rPr>
              <a:t>Github desktop application</a:t>
            </a:r>
            <a:r>
              <a:rPr lang="en" sz="1600"/>
              <a:t> that will solve </a:t>
            </a:r>
            <a:r>
              <a:rPr lang="en" sz="1600"/>
              <a:t>this if you are intimidated/uncomfortable with the command line. </a:t>
            </a:r>
            <a:endParaRPr sz="1600"/>
          </a:p>
          <a:p>
            <a:pPr indent="-330200" lvl="0" marL="457200" rtl="0" algn="l">
              <a:spcBef>
                <a:spcPts val="0"/>
              </a:spcBef>
              <a:spcAft>
                <a:spcPts val="0"/>
              </a:spcAft>
              <a:buSzPts val="1600"/>
              <a:buChar char="●"/>
            </a:pPr>
            <a:r>
              <a:rPr lang="en" sz="1600"/>
              <a:t>Specifics of how to use both will be covered in later sections of this presentation. </a:t>
            </a:r>
            <a:endParaRPr sz="1600"/>
          </a:p>
        </p:txBody>
      </p:sp>
      <p:pic>
        <p:nvPicPr>
          <p:cNvPr id="185" name="Google Shape;185;p21"/>
          <p:cNvPicPr preferRelativeResize="0"/>
          <p:nvPr/>
        </p:nvPicPr>
        <p:blipFill>
          <a:blip r:embed="rId3">
            <a:alphaModFix/>
          </a:blip>
          <a:stretch>
            <a:fillRect/>
          </a:stretch>
        </p:blipFill>
        <p:spPr>
          <a:xfrm>
            <a:off x="5401200" y="0"/>
            <a:ext cx="3742798" cy="2565596"/>
          </a:xfrm>
          <a:prstGeom prst="rect">
            <a:avLst/>
          </a:prstGeom>
          <a:noFill/>
          <a:ln>
            <a:noFill/>
          </a:ln>
        </p:spPr>
      </p:pic>
      <p:pic>
        <p:nvPicPr>
          <p:cNvPr id="186" name="Google Shape;186;p21"/>
          <p:cNvPicPr preferRelativeResize="0"/>
          <p:nvPr/>
        </p:nvPicPr>
        <p:blipFill>
          <a:blip r:embed="rId4">
            <a:alphaModFix/>
          </a:blip>
          <a:stretch>
            <a:fillRect/>
          </a:stretch>
        </p:blipFill>
        <p:spPr>
          <a:xfrm>
            <a:off x="5401200" y="2571750"/>
            <a:ext cx="3742799" cy="256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